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56"/>
    <p:restoredTop sz="94674"/>
  </p:normalViewPr>
  <p:slideViewPr>
    <p:cSldViewPr snapToGrid="0" snapToObjects="1">
      <p:cViewPr varScale="1">
        <p:scale>
          <a:sx n="130" d="100"/>
          <a:sy n="130" d="100"/>
        </p:scale>
        <p:origin x="22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1/23/18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6313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9154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5057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1597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9067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3454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1143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6888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058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660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8093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5638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2117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0871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4837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071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9157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1/23/18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9075364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help.apple.com/xcode/mac/current/#/devaf282080a"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C6D89-9DAD-3E46-9E27-AAC7DDDB099D}"/>
              </a:ext>
            </a:extLst>
          </p:cNvPr>
          <p:cNvSpPr>
            <a:spLocks noGrp="1"/>
          </p:cNvSpPr>
          <p:nvPr>
            <p:ph type="ctrTitle"/>
          </p:nvPr>
        </p:nvSpPr>
        <p:spPr>
          <a:xfrm>
            <a:off x="1876424" y="2546555"/>
            <a:ext cx="8791575" cy="963408"/>
          </a:xfrm>
        </p:spPr>
        <p:txBody>
          <a:bodyPr/>
          <a:lstStyle/>
          <a:p>
            <a:pPr algn="ctr"/>
            <a:r>
              <a:rPr lang="en-US" dirty="0"/>
              <a:t>Auto layout in </a:t>
            </a:r>
            <a:r>
              <a:rPr lang="en-US" cap="none" dirty="0"/>
              <a:t>i</a:t>
            </a:r>
            <a:r>
              <a:rPr lang="en-US" dirty="0"/>
              <a:t>OS</a:t>
            </a:r>
          </a:p>
        </p:txBody>
      </p:sp>
    </p:spTree>
    <p:extLst>
      <p:ext uri="{BB962C8B-B14F-4D97-AF65-F5344CB8AC3E}">
        <p14:creationId xmlns:p14="http://schemas.microsoft.com/office/powerpoint/2010/main" val="1123997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9D22-0096-0543-A2A7-7FF787907941}"/>
              </a:ext>
            </a:extLst>
          </p:cNvPr>
          <p:cNvSpPr>
            <a:spLocks noGrp="1"/>
          </p:cNvSpPr>
          <p:nvPr>
            <p:ph type="title"/>
          </p:nvPr>
        </p:nvSpPr>
        <p:spPr/>
        <p:txBody>
          <a:bodyPr/>
          <a:lstStyle/>
          <a:p>
            <a:r>
              <a:rPr lang="en-US" dirty="0"/>
              <a:t>Auto layout in </a:t>
            </a:r>
            <a:r>
              <a:rPr lang="en-US" cap="none" dirty="0"/>
              <a:t>i</a:t>
            </a:r>
            <a:r>
              <a:rPr lang="en-US" dirty="0"/>
              <a:t>OS</a:t>
            </a:r>
          </a:p>
        </p:txBody>
      </p:sp>
      <p:sp>
        <p:nvSpPr>
          <p:cNvPr id="3" name="Content Placeholder 2">
            <a:extLst>
              <a:ext uri="{FF2B5EF4-FFF2-40B4-BE49-F238E27FC236}">
                <a16:creationId xmlns:a16="http://schemas.microsoft.com/office/drawing/2014/main" id="{CF0B4104-75D2-A848-A0D3-C4CC9A00AA4D}"/>
              </a:ext>
            </a:extLst>
          </p:cNvPr>
          <p:cNvSpPr>
            <a:spLocks noGrp="1"/>
          </p:cNvSpPr>
          <p:nvPr>
            <p:ph idx="1"/>
          </p:nvPr>
        </p:nvSpPr>
        <p:spPr/>
        <p:txBody>
          <a:bodyPr>
            <a:normAutofit/>
          </a:bodyPr>
          <a:lstStyle/>
          <a:p>
            <a:r>
              <a:rPr lang="en-US" dirty="0"/>
              <a:t>So how can we make it so the UI looks consistent no matter what the screen size, resolution or orientation?  We use Auto Layout!</a:t>
            </a:r>
          </a:p>
          <a:p>
            <a:r>
              <a:rPr lang="en-US" b="1" dirty="0"/>
              <a:t>Auto Layout</a:t>
            </a:r>
            <a:r>
              <a:rPr lang="en-US" dirty="0"/>
              <a:t> is a constraint-based </a:t>
            </a:r>
            <a:r>
              <a:rPr lang="en-US" b="1" dirty="0"/>
              <a:t>layout</a:t>
            </a:r>
            <a:r>
              <a:rPr lang="en-US" dirty="0"/>
              <a:t> system. It allows developers to create an adaptive interface that responds appropriately to changes in screen size and device orientation. These constraints express rules for the </a:t>
            </a:r>
            <a:r>
              <a:rPr lang="en-US" b="1" dirty="0"/>
              <a:t>layout</a:t>
            </a:r>
            <a:r>
              <a:rPr lang="en-US" dirty="0"/>
              <a:t> of label or other views in the interface relative to other views or the root view. </a:t>
            </a:r>
            <a:r>
              <a:rPr lang="en-US" b="1" dirty="0"/>
              <a:t>Auto Layout</a:t>
            </a:r>
            <a:r>
              <a:rPr lang="en-US" dirty="0"/>
              <a:t> is all about constraints.</a:t>
            </a:r>
          </a:p>
        </p:txBody>
      </p:sp>
    </p:spTree>
    <p:extLst>
      <p:ext uri="{BB962C8B-B14F-4D97-AF65-F5344CB8AC3E}">
        <p14:creationId xmlns:p14="http://schemas.microsoft.com/office/powerpoint/2010/main" val="387145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D0979-98E5-2948-81DF-C531F9F67FBC}"/>
              </a:ext>
            </a:extLst>
          </p:cNvPr>
          <p:cNvPicPr>
            <a:picLocks noChangeAspect="1"/>
          </p:cNvPicPr>
          <p:nvPr/>
        </p:nvPicPr>
        <p:blipFill rotWithShape="1">
          <a:blip r:embed="rId2"/>
          <a:srcRect/>
          <a:stretch/>
        </p:blipFill>
        <p:spPr>
          <a:xfrm>
            <a:off x="4711778" y="1435101"/>
            <a:ext cx="6844045" cy="4027750"/>
          </a:xfrm>
          <a:prstGeom prst="rect">
            <a:avLst/>
          </a:prstGeom>
        </p:spPr>
      </p:pic>
      <p:sp>
        <p:nvSpPr>
          <p:cNvPr id="3" name="Content Placeholder 2">
            <a:extLst>
              <a:ext uri="{FF2B5EF4-FFF2-40B4-BE49-F238E27FC236}">
                <a16:creationId xmlns:a16="http://schemas.microsoft.com/office/drawing/2014/main" id="{D8E38732-8FF7-CB4E-BCF1-B881B89139C8}"/>
              </a:ext>
            </a:extLst>
          </p:cNvPr>
          <p:cNvSpPr>
            <a:spLocks noGrp="1"/>
          </p:cNvSpPr>
          <p:nvPr>
            <p:ph idx="1"/>
          </p:nvPr>
        </p:nvSpPr>
        <p:spPr>
          <a:xfrm>
            <a:off x="1470262" y="1347119"/>
            <a:ext cx="2862444" cy="3957302"/>
          </a:xfrm>
        </p:spPr>
        <p:txBody>
          <a:bodyPr>
            <a:normAutofit/>
          </a:bodyPr>
          <a:lstStyle/>
          <a:p>
            <a:r>
              <a:rPr lang="en-US" sz="2000" dirty="0">
                <a:solidFill>
                  <a:srgbClr val="FFFFFF"/>
                </a:solidFill>
              </a:rPr>
              <a:t>So now let’s begin working with Auto Layout.  </a:t>
            </a:r>
          </a:p>
          <a:p>
            <a:r>
              <a:rPr lang="en-US" sz="2000" dirty="0">
                <a:solidFill>
                  <a:srgbClr val="FFFFFF"/>
                </a:solidFill>
              </a:rPr>
              <a:t>Open </a:t>
            </a:r>
            <a:r>
              <a:rPr lang="en-US" sz="2000" dirty="0" err="1">
                <a:solidFill>
                  <a:srgbClr val="FFFFFF"/>
                </a:solidFill>
              </a:rPr>
              <a:t>Xcode</a:t>
            </a:r>
            <a:r>
              <a:rPr lang="en-US" sz="2000" dirty="0">
                <a:solidFill>
                  <a:srgbClr val="FFFFFF"/>
                </a:solidFill>
              </a:rPr>
              <a:t> and create a new project.</a:t>
            </a:r>
          </a:p>
          <a:p>
            <a:endParaRPr lang="en-US" sz="1400" dirty="0">
              <a:solidFill>
                <a:srgbClr val="FFFFFF"/>
              </a:solidFill>
            </a:endParaRPr>
          </a:p>
        </p:txBody>
      </p:sp>
      <p:sp>
        <p:nvSpPr>
          <p:cNvPr id="6" name="Rectangle 5">
            <a:extLst>
              <a:ext uri="{FF2B5EF4-FFF2-40B4-BE49-F238E27FC236}">
                <a16:creationId xmlns:a16="http://schemas.microsoft.com/office/drawing/2014/main" id="{4E10F123-83D8-D94D-ACD1-1002D6AF1DEB}"/>
              </a:ext>
            </a:extLst>
          </p:cNvPr>
          <p:cNvSpPr/>
          <p:nvPr/>
        </p:nvSpPr>
        <p:spPr>
          <a:xfrm>
            <a:off x="5212080" y="4210051"/>
            <a:ext cx="3486150" cy="452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276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CBC2B5F0-D78D-5740-9751-4DE12BFFA253}"/>
              </a:ext>
            </a:extLst>
          </p:cNvPr>
          <p:cNvPicPr>
            <a:picLocks noChangeAspect="1"/>
          </p:cNvPicPr>
          <p:nvPr/>
        </p:nvPicPr>
        <p:blipFill>
          <a:blip r:embed="rId2"/>
          <a:stretch>
            <a:fillRect/>
          </a:stretch>
        </p:blipFill>
        <p:spPr>
          <a:xfrm>
            <a:off x="6096000" y="1459085"/>
            <a:ext cx="5456279" cy="391488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0" name="Content Placeholder 9"/>
          <p:cNvSpPr>
            <a:spLocks noGrp="1"/>
          </p:cNvSpPr>
          <p:nvPr>
            <p:ph idx="1"/>
          </p:nvPr>
        </p:nvSpPr>
        <p:spPr>
          <a:xfrm>
            <a:off x="1141412" y="2249487"/>
            <a:ext cx="4459287" cy="3965046"/>
          </a:xfrm>
        </p:spPr>
        <p:txBody>
          <a:bodyPr>
            <a:normAutofit/>
          </a:bodyPr>
          <a:lstStyle/>
          <a:p>
            <a:r>
              <a:rPr lang="en-US" sz="2000" dirty="0"/>
              <a:t>Select “Single View App” and click ”Next”</a:t>
            </a:r>
          </a:p>
        </p:txBody>
      </p:sp>
    </p:spTree>
    <p:extLst>
      <p:ext uri="{BB962C8B-B14F-4D97-AF65-F5344CB8AC3E}">
        <p14:creationId xmlns:p14="http://schemas.microsoft.com/office/powerpoint/2010/main" val="346878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982E4116-0045-A746-8A9F-15A808665B9B}"/>
              </a:ext>
            </a:extLst>
          </p:cNvPr>
          <p:cNvPicPr>
            <a:picLocks noChangeAspect="1"/>
          </p:cNvPicPr>
          <p:nvPr/>
        </p:nvPicPr>
        <p:blipFill>
          <a:blip r:embed="rId2"/>
          <a:stretch>
            <a:fillRect/>
          </a:stretch>
        </p:blipFill>
        <p:spPr>
          <a:xfrm>
            <a:off x="6096000" y="1451815"/>
            <a:ext cx="5456279" cy="39294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0" name="Content Placeholder 9"/>
          <p:cNvSpPr>
            <a:spLocks noGrp="1"/>
          </p:cNvSpPr>
          <p:nvPr>
            <p:ph idx="1"/>
          </p:nvPr>
        </p:nvSpPr>
        <p:spPr>
          <a:xfrm>
            <a:off x="1141412" y="998621"/>
            <a:ext cx="4459287" cy="5215912"/>
          </a:xfrm>
        </p:spPr>
        <p:txBody>
          <a:bodyPr>
            <a:normAutofit fontScale="92500" lnSpcReduction="20000"/>
          </a:bodyPr>
          <a:lstStyle/>
          <a:p>
            <a:r>
              <a:rPr lang="en-US" sz="2000" dirty="0"/>
              <a:t>Give it the name “</a:t>
            </a:r>
            <a:r>
              <a:rPr lang="en-US" sz="2000" dirty="0" err="1"/>
              <a:t>AutoLayoutExample</a:t>
            </a:r>
            <a:r>
              <a:rPr lang="en-US" sz="2000" dirty="0"/>
              <a:t>”</a:t>
            </a:r>
          </a:p>
          <a:p>
            <a:r>
              <a:rPr lang="en-US" sz="2000" dirty="0"/>
              <a:t>For Team, if you already have a personal team created and added into </a:t>
            </a:r>
            <a:r>
              <a:rPr lang="en-US" sz="2000" dirty="0" err="1"/>
              <a:t>Xcode</a:t>
            </a:r>
            <a:r>
              <a:rPr lang="en-US" sz="2000" dirty="0"/>
              <a:t>, select that, if you do not have one leave “None” selected and we will create one in a few minutes</a:t>
            </a:r>
          </a:p>
          <a:p>
            <a:r>
              <a:rPr lang="en-US" sz="2000" dirty="0"/>
              <a:t>For Organization Identifier the usual format is the domain of your company reversed. In this example I use </a:t>
            </a:r>
            <a:r>
              <a:rPr lang="en-US" sz="2000" dirty="0" err="1"/>
              <a:t>com.graffixnyc</a:t>
            </a:r>
            <a:r>
              <a:rPr lang="en-US" sz="2000" dirty="0"/>
              <a:t> which </a:t>
            </a:r>
            <a:r>
              <a:rPr lang="en-US" sz="2000" dirty="0" err="1"/>
              <a:t>graffixnyc.com</a:t>
            </a:r>
            <a:r>
              <a:rPr lang="en-US" sz="2000" dirty="0"/>
              <a:t> is my domain. For testing purposes you can make this whatever you like.  ‘</a:t>
            </a:r>
            <a:r>
              <a:rPr lang="en-US" sz="2000" dirty="0" err="1"/>
              <a:t>com.example</a:t>
            </a:r>
            <a:r>
              <a:rPr lang="en-US" sz="2000" dirty="0"/>
              <a:t>’, ’</a:t>
            </a:r>
            <a:r>
              <a:rPr lang="en-US" sz="2000" dirty="0" err="1"/>
              <a:t>edu.stevens</a:t>
            </a:r>
            <a:r>
              <a:rPr lang="en-US" sz="2000" dirty="0"/>
              <a:t>’ </a:t>
            </a:r>
            <a:r>
              <a:rPr lang="en-US" sz="2000" dirty="0" err="1"/>
              <a:t>etc</a:t>
            </a:r>
            <a:r>
              <a:rPr lang="en-US" sz="2000" dirty="0"/>
              <a:t>…</a:t>
            </a:r>
          </a:p>
          <a:p>
            <a:r>
              <a:rPr lang="en-US" sz="2000" dirty="0"/>
              <a:t>Make sure Use Core Data, Include Unit Tests, and Include UI Tests are unchecked and click “Next”</a:t>
            </a:r>
          </a:p>
        </p:txBody>
      </p:sp>
    </p:spTree>
    <p:extLst>
      <p:ext uri="{BB962C8B-B14F-4D97-AF65-F5344CB8AC3E}">
        <p14:creationId xmlns:p14="http://schemas.microsoft.com/office/powerpoint/2010/main" val="3981828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AB64EC4-94DA-A242-BA3D-39213A488E70}"/>
              </a:ext>
            </a:extLst>
          </p:cNvPr>
          <p:cNvPicPr>
            <a:picLocks noChangeAspect="1"/>
          </p:cNvPicPr>
          <p:nvPr/>
        </p:nvPicPr>
        <p:blipFill>
          <a:blip r:embed="rId2"/>
          <a:stretch>
            <a:fillRect/>
          </a:stretch>
        </p:blipFill>
        <p:spPr>
          <a:xfrm>
            <a:off x="6096000" y="1711438"/>
            <a:ext cx="5456279" cy="341017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0" name="Content Placeholder 9"/>
          <p:cNvSpPr>
            <a:spLocks noGrp="1"/>
          </p:cNvSpPr>
          <p:nvPr>
            <p:ph idx="1"/>
          </p:nvPr>
        </p:nvSpPr>
        <p:spPr>
          <a:xfrm>
            <a:off x="1141412" y="2249487"/>
            <a:ext cx="4459287" cy="3965046"/>
          </a:xfrm>
        </p:spPr>
        <p:txBody>
          <a:bodyPr>
            <a:normAutofit/>
          </a:bodyPr>
          <a:lstStyle/>
          <a:p>
            <a:r>
              <a:rPr lang="en-US" sz="2000" dirty="0"/>
              <a:t>On the Next screen we tell </a:t>
            </a:r>
            <a:r>
              <a:rPr lang="en-US" sz="2000" dirty="0" err="1"/>
              <a:t>Xcode</a:t>
            </a:r>
            <a:r>
              <a:rPr lang="en-US" sz="2000" dirty="0"/>
              <a:t> where to save the project.  Select which ever root folder you wish to save the project in and click “New Folder” and give it the name “</a:t>
            </a:r>
            <a:r>
              <a:rPr lang="en-US" sz="2000" dirty="0" err="1"/>
              <a:t>AutoLayoutExample</a:t>
            </a:r>
            <a:r>
              <a:rPr lang="en-US" sz="2000" dirty="0"/>
              <a:t>” and then click “Create” and then click “Create” again</a:t>
            </a:r>
          </a:p>
        </p:txBody>
      </p:sp>
      <p:sp>
        <p:nvSpPr>
          <p:cNvPr id="5" name="Rectangle 4">
            <a:extLst>
              <a:ext uri="{FF2B5EF4-FFF2-40B4-BE49-F238E27FC236}">
                <a16:creationId xmlns:a16="http://schemas.microsoft.com/office/drawing/2014/main" id="{ECA7A760-1FEA-7348-9944-55C1B017AAFC}"/>
              </a:ext>
            </a:extLst>
          </p:cNvPr>
          <p:cNvSpPr/>
          <p:nvPr/>
        </p:nvSpPr>
        <p:spPr>
          <a:xfrm>
            <a:off x="9772650" y="3783330"/>
            <a:ext cx="62865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D11FD93-2EDF-AF4B-A4BC-6FD9C480795D}"/>
              </a:ext>
            </a:extLst>
          </p:cNvPr>
          <p:cNvSpPr/>
          <p:nvPr/>
        </p:nvSpPr>
        <p:spPr>
          <a:xfrm>
            <a:off x="10881360" y="4867275"/>
            <a:ext cx="670919" cy="254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55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ontent Placeholder 9"/>
          <p:cNvSpPr>
            <a:spLocks noGrp="1"/>
          </p:cNvSpPr>
          <p:nvPr>
            <p:ph idx="1"/>
          </p:nvPr>
        </p:nvSpPr>
        <p:spPr>
          <a:xfrm>
            <a:off x="7962519" y="2249487"/>
            <a:ext cx="3084892" cy="3541714"/>
          </a:xfrm>
        </p:spPr>
        <p:txBody>
          <a:bodyPr>
            <a:normAutofit fontScale="55000" lnSpcReduction="20000"/>
          </a:bodyPr>
          <a:lstStyle/>
          <a:p>
            <a:r>
              <a:rPr lang="en-US" sz="3600" dirty="0"/>
              <a:t>This is what the next screen will look like.  If you do not already have an </a:t>
            </a:r>
            <a:r>
              <a:rPr lang="en-US" sz="3600" dirty="0" err="1"/>
              <a:t>Xcode</a:t>
            </a:r>
            <a:r>
              <a:rPr lang="en-US" sz="3600" dirty="0"/>
              <a:t> personal team you’ll need to add one by using your Apple ID.</a:t>
            </a:r>
          </a:p>
          <a:p>
            <a:r>
              <a:rPr lang="en-US" sz="3600" dirty="0"/>
              <a:t>From the Team section, click the “Add Account” button. </a:t>
            </a:r>
          </a:p>
          <a:p>
            <a:endParaRPr lang="en-US" sz="1800" dirty="0"/>
          </a:p>
        </p:txBody>
      </p:sp>
      <p:pic>
        <p:nvPicPr>
          <p:cNvPr id="74" name="Content Placeholder 4">
            <a:extLst>
              <a:ext uri="{FF2B5EF4-FFF2-40B4-BE49-F238E27FC236}">
                <a16:creationId xmlns:a16="http://schemas.microsoft.com/office/drawing/2014/main" id="{470D3FA6-E556-CD46-A35B-87181D05A480}"/>
              </a:ext>
            </a:extLst>
          </p:cNvPr>
          <p:cNvPicPr>
            <a:picLocks noChangeAspect="1"/>
          </p:cNvPicPr>
          <p:nvPr/>
        </p:nvPicPr>
        <p:blipFill rotWithShape="1">
          <a:blip r:embed="rId2"/>
          <a:srcRect l="17148" r="17000" b="2"/>
          <a:stretch/>
        </p:blipFill>
        <p:spPr>
          <a:xfrm>
            <a:off x="-5597" y="10"/>
            <a:ext cx="7558541" cy="6857990"/>
          </a:xfrm>
          <a:prstGeom prst="rect">
            <a:avLst/>
          </a:prstGeom>
        </p:spPr>
      </p:pic>
      <p:sp>
        <p:nvSpPr>
          <p:cNvPr id="5" name="Rectangle 4">
            <a:extLst>
              <a:ext uri="{FF2B5EF4-FFF2-40B4-BE49-F238E27FC236}">
                <a16:creationId xmlns:a16="http://schemas.microsoft.com/office/drawing/2014/main" id="{13EAE6B5-BCBE-B847-BFD9-950247F426FB}"/>
              </a:ext>
            </a:extLst>
          </p:cNvPr>
          <p:cNvSpPr/>
          <p:nvPr/>
        </p:nvSpPr>
        <p:spPr>
          <a:xfrm>
            <a:off x="1709738" y="1990726"/>
            <a:ext cx="3970972" cy="1427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770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FD21E1B-FACC-C340-B573-4FC5B692EA5E}"/>
              </a:ext>
            </a:extLst>
          </p:cNvPr>
          <p:cNvPicPr>
            <a:picLocks noChangeAspect="1"/>
          </p:cNvPicPr>
          <p:nvPr/>
        </p:nvPicPr>
        <p:blipFill>
          <a:blip r:embed="rId2"/>
          <a:stretch>
            <a:fillRect/>
          </a:stretch>
        </p:blipFill>
        <p:spPr>
          <a:xfrm>
            <a:off x="6096000" y="1438624"/>
            <a:ext cx="5456279" cy="395580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0" name="Content Placeholder 9"/>
          <p:cNvSpPr>
            <a:spLocks noGrp="1"/>
          </p:cNvSpPr>
          <p:nvPr>
            <p:ph idx="1"/>
          </p:nvPr>
        </p:nvSpPr>
        <p:spPr>
          <a:xfrm>
            <a:off x="1141412" y="2249487"/>
            <a:ext cx="4459287" cy="3965046"/>
          </a:xfrm>
        </p:spPr>
        <p:txBody>
          <a:bodyPr>
            <a:normAutofit/>
          </a:bodyPr>
          <a:lstStyle/>
          <a:p>
            <a:r>
              <a:rPr lang="en-US" sz="2000" dirty="0"/>
              <a:t>Enter your Apple ID and password (or create one if you do not have one) and click “Sign In”</a:t>
            </a:r>
          </a:p>
        </p:txBody>
      </p:sp>
    </p:spTree>
    <p:extLst>
      <p:ext uri="{BB962C8B-B14F-4D97-AF65-F5344CB8AC3E}">
        <p14:creationId xmlns:p14="http://schemas.microsoft.com/office/powerpoint/2010/main" val="3296368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47A09266-CDA5-094C-8607-7F6C249974D2}"/>
              </a:ext>
            </a:extLst>
          </p:cNvPr>
          <p:cNvPicPr>
            <a:picLocks noChangeAspect="1"/>
          </p:cNvPicPr>
          <p:nvPr/>
        </p:nvPicPr>
        <p:blipFill>
          <a:blip r:embed="rId2"/>
          <a:stretch>
            <a:fillRect/>
          </a:stretch>
        </p:blipFill>
        <p:spPr>
          <a:xfrm>
            <a:off x="6096000" y="1438624"/>
            <a:ext cx="5456279" cy="395580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0" name="Content Placeholder 9"/>
          <p:cNvSpPr>
            <a:spLocks noGrp="1"/>
          </p:cNvSpPr>
          <p:nvPr>
            <p:ph idx="1"/>
          </p:nvPr>
        </p:nvSpPr>
        <p:spPr>
          <a:xfrm>
            <a:off x="1345949" y="1323056"/>
            <a:ext cx="4459287" cy="3965046"/>
          </a:xfrm>
        </p:spPr>
        <p:txBody>
          <a:bodyPr>
            <a:normAutofit/>
          </a:bodyPr>
          <a:lstStyle/>
          <a:p>
            <a:r>
              <a:rPr lang="en-US" sz="2000" dirty="0"/>
              <a:t>Once you sign in, this will be what your screen should look like.</a:t>
            </a:r>
          </a:p>
          <a:p>
            <a:r>
              <a:rPr lang="en-US" sz="2000" dirty="0"/>
              <a:t>If you need additional help on setting this up please refer to the documentation: </a:t>
            </a:r>
            <a:r>
              <a:rPr lang="en-US" dirty="0">
                <a:hlinkClick r:id="rId3"/>
              </a:rPr>
              <a:t>https://help.apple.com/xcode/mac/current/#/devaf282080a</a:t>
            </a:r>
            <a:endParaRPr lang="en-US" sz="2000" dirty="0"/>
          </a:p>
        </p:txBody>
      </p:sp>
    </p:spTree>
    <p:extLst>
      <p:ext uri="{BB962C8B-B14F-4D97-AF65-F5344CB8AC3E}">
        <p14:creationId xmlns:p14="http://schemas.microsoft.com/office/powerpoint/2010/main" val="477251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7962519" y="2249487"/>
            <a:ext cx="3084892" cy="3541714"/>
          </a:xfrm>
        </p:spPr>
        <p:txBody>
          <a:bodyPr>
            <a:normAutofit/>
          </a:bodyPr>
          <a:lstStyle/>
          <a:p>
            <a:r>
              <a:rPr lang="en-US" sz="2000" dirty="0"/>
              <a:t>Now in the Team dropdown select your personal team.</a:t>
            </a:r>
          </a:p>
        </p:txBody>
      </p:sp>
      <p:pic>
        <p:nvPicPr>
          <p:cNvPr id="10" name="Content Placeholder 6">
            <a:extLst>
              <a:ext uri="{FF2B5EF4-FFF2-40B4-BE49-F238E27FC236}">
                <a16:creationId xmlns:a16="http://schemas.microsoft.com/office/drawing/2014/main" id="{4A565B18-071D-054E-A64E-025ED2AEF2EA}"/>
              </a:ext>
            </a:extLst>
          </p:cNvPr>
          <p:cNvPicPr>
            <a:picLocks noChangeAspect="1"/>
          </p:cNvPicPr>
          <p:nvPr/>
        </p:nvPicPr>
        <p:blipFill rotWithShape="1">
          <a:blip r:embed="rId2"/>
          <a:srcRect l="17138" r="17010" b="2"/>
          <a:stretch/>
        </p:blipFill>
        <p:spPr>
          <a:xfrm>
            <a:off x="-5597" y="10"/>
            <a:ext cx="7558541" cy="6857990"/>
          </a:xfrm>
          <a:prstGeom prst="rect">
            <a:avLst/>
          </a:prstGeom>
        </p:spPr>
      </p:pic>
      <p:sp>
        <p:nvSpPr>
          <p:cNvPr id="7" name="Rectangle 6">
            <a:extLst>
              <a:ext uri="{FF2B5EF4-FFF2-40B4-BE49-F238E27FC236}">
                <a16:creationId xmlns:a16="http://schemas.microsoft.com/office/drawing/2014/main" id="{C2F352CC-5043-A14C-81C7-D9AAD76E9830}"/>
              </a:ext>
            </a:extLst>
          </p:cNvPr>
          <p:cNvSpPr/>
          <p:nvPr/>
        </p:nvSpPr>
        <p:spPr>
          <a:xfrm>
            <a:off x="1876425" y="1914525"/>
            <a:ext cx="3392805" cy="1148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532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A59D941A-6BEF-504C-B9F0-A10412F42FC8}"/>
              </a:ext>
            </a:extLst>
          </p:cNvPr>
          <p:cNvPicPr>
            <a:picLocks noChangeAspect="1"/>
          </p:cNvPicPr>
          <p:nvPr/>
        </p:nvPicPr>
        <p:blipFill>
          <a:blip r:embed="rId2"/>
          <a:stretch>
            <a:fillRect/>
          </a:stretch>
        </p:blipFill>
        <p:spPr>
          <a:xfrm>
            <a:off x="3892023" y="1239203"/>
            <a:ext cx="8420608" cy="5027930"/>
          </a:xfrm>
          <a:prstGeom prst="rect">
            <a:avLst/>
          </a:prstGeom>
        </p:spPr>
      </p:pic>
      <p:sp>
        <p:nvSpPr>
          <p:cNvPr id="10" name="Content Placeholder 9"/>
          <p:cNvSpPr>
            <a:spLocks noGrp="1"/>
          </p:cNvSpPr>
          <p:nvPr>
            <p:ph idx="1"/>
          </p:nvPr>
        </p:nvSpPr>
        <p:spPr>
          <a:xfrm>
            <a:off x="1029579" y="1371180"/>
            <a:ext cx="2862444" cy="4464135"/>
          </a:xfrm>
        </p:spPr>
        <p:txBody>
          <a:bodyPr>
            <a:normAutofit/>
          </a:bodyPr>
          <a:lstStyle/>
          <a:p>
            <a:r>
              <a:rPr lang="en-US" sz="1800" dirty="0">
                <a:solidFill>
                  <a:srgbClr val="FFFFFF"/>
                </a:solidFill>
              </a:rPr>
              <a:t>Now we are going to open up the Interface Builder.  Double click “</a:t>
            </a:r>
            <a:r>
              <a:rPr lang="en-US" sz="1800" dirty="0" err="1">
                <a:solidFill>
                  <a:srgbClr val="FFFFFF"/>
                </a:solidFill>
              </a:rPr>
              <a:t>Main.storyboard</a:t>
            </a:r>
            <a:r>
              <a:rPr lang="en-US" sz="1800" dirty="0">
                <a:solidFill>
                  <a:srgbClr val="FFFFFF"/>
                </a:solidFill>
              </a:rPr>
              <a:t>” in the left hand side pane. </a:t>
            </a:r>
          </a:p>
          <a:p>
            <a:r>
              <a:rPr lang="en-US" sz="1800" dirty="0">
                <a:solidFill>
                  <a:srgbClr val="FFFFFF"/>
                </a:solidFill>
              </a:rPr>
              <a:t>The Main storyboard is the main screen of the application when it is run. This is where we will design the UI for the application</a:t>
            </a:r>
          </a:p>
        </p:txBody>
      </p:sp>
      <p:sp>
        <p:nvSpPr>
          <p:cNvPr id="9" name="Rectangle 8">
            <a:extLst>
              <a:ext uri="{FF2B5EF4-FFF2-40B4-BE49-F238E27FC236}">
                <a16:creationId xmlns:a16="http://schemas.microsoft.com/office/drawing/2014/main" id="{226AEB69-F013-1D49-A7B2-AB241310DE11}"/>
              </a:ext>
            </a:extLst>
          </p:cNvPr>
          <p:cNvSpPr/>
          <p:nvPr/>
        </p:nvSpPr>
        <p:spPr>
          <a:xfrm>
            <a:off x="4287396" y="2097088"/>
            <a:ext cx="682537" cy="79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59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8A57D-399E-DD4F-8121-D95A98CC6507}"/>
              </a:ext>
            </a:extLst>
          </p:cNvPr>
          <p:cNvSpPr>
            <a:spLocks noGrp="1"/>
          </p:cNvSpPr>
          <p:nvPr>
            <p:ph type="title"/>
          </p:nvPr>
        </p:nvSpPr>
        <p:spPr/>
        <p:txBody>
          <a:bodyPr/>
          <a:lstStyle/>
          <a:p>
            <a:r>
              <a:rPr lang="en-US" dirty="0"/>
              <a:t>Auto layout in </a:t>
            </a:r>
            <a:r>
              <a:rPr lang="en-US" cap="none" dirty="0"/>
              <a:t>i</a:t>
            </a:r>
            <a:r>
              <a:rPr lang="en-US" dirty="0"/>
              <a:t>OS</a:t>
            </a:r>
          </a:p>
        </p:txBody>
      </p:sp>
      <p:sp>
        <p:nvSpPr>
          <p:cNvPr id="3" name="Content Placeholder 2">
            <a:extLst>
              <a:ext uri="{FF2B5EF4-FFF2-40B4-BE49-F238E27FC236}">
                <a16:creationId xmlns:a16="http://schemas.microsoft.com/office/drawing/2014/main" id="{0457B4BB-2D29-6B46-B25C-95330D2C843F}"/>
              </a:ext>
            </a:extLst>
          </p:cNvPr>
          <p:cNvSpPr>
            <a:spLocks noGrp="1"/>
          </p:cNvSpPr>
          <p:nvPr>
            <p:ph idx="1"/>
          </p:nvPr>
        </p:nvSpPr>
        <p:spPr/>
        <p:txBody>
          <a:bodyPr/>
          <a:lstStyle/>
          <a:p>
            <a:r>
              <a:rPr lang="en-US" dirty="0"/>
              <a:t>When Apple only had one device and one screen size it made developer’s lives easier since they only had to design for one screen size.</a:t>
            </a:r>
          </a:p>
          <a:p>
            <a:r>
              <a:rPr lang="en-US" dirty="0"/>
              <a:t>When Apple started releasing devices with different sized screens and resolutions developers needed to take this into account when designing the UI of their apps. Much like Web Developers need to account for different screen sizes and resolutions. </a:t>
            </a:r>
          </a:p>
        </p:txBody>
      </p:sp>
    </p:spTree>
    <p:extLst>
      <p:ext uri="{BB962C8B-B14F-4D97-AF65-F5344CB8AC3E}">
        <p14:creationId xmlns:p14="http://schemas.microsoft.com/office/powerpoint/2010/main" val="2615671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F518F027-B288-194D-9C83-A77C727F5586}"/>
              </a:ext>
            </a:extLst>
          </p:cNvPr>
          <p:cNvPicPr>
            <a:picLocks noChangeAspect="1"/>
          </p:cNvPicPr>
          <p:nvPr/>
        </p:nvPicPr>
        <p:blipFill>
          <a:blip r:embed="rId2"/>
          <a:stretch>
            <a:fillRect/>
          </a:stretch>
        </p:blipFill>
        <p:spPr>
          <a:xfrm>
            <a:off x="3906925" y="719932"/>
            <a:ext cx="8420608" cy="5027930"/>
          </a:xfrm>
          <a:prstGeom prst="rect">
            <a:avLst/>
          </a:prstGeom>
        </p:spPr>
      </p:pic>
      <p:sp>
        <p:nvSpPr>
          <p:cNvPr id="10" name="Content Placeholder 9"/>
          <p:cNvSpPr>
            <a:spLocks noGrp="1"/>
          </p:cNvSpPr>
          <p:nvPr>
            <p:ph idx="1"/>
          </p:nvPr>
        </p:nvSpPr>
        <p:spPr>
          <a:xfrm>
            <a:off x="1044481" y="1070393"/>
            <a:ext cx="2862444" cy="3957302"/>
          </a:xfrm>
        </p:spPr>
        <p:txBody>
          <a:bodyPr>
            <a:noAutofit/>
          </a:bodyPr>
          <a:lstStyle/>
          <a:p>
            <a:r>
              <a:rPr lang="en-US" sz="2000" dirty="0">
                <a:solidFill>
                  <a:srgbClr val="FFFFFF"/>
                </a:solidFill>
              </a:rPr>
              <a:t>The left side pane of the interface builder shows the hierarchy of views in the project.  We can see we have two views in the View Controller, View, and Safe Area. </a:t>
            </a:r>
          </a:p>
          <a:p>
            <a:r>
              <a:rPr lang="en-US" sz="2000" dirty="0">
                <a:solidFill>
                  <a:srgbClr val="FFFFFF"/>
                </a:solidFill>
              </a:rPr>
              <a:t>We are now going to add a label to the view controller. </a:t>
            </a:r>
          </a:p>
        </p:txBody>
      </p:sp>
    </p:spTree>
    <p:extLst>
      <p:ext uri="{BB962C8B-B14F-4D97-AF65-F5344CB8AC3E}">
        <p14:creationId xmlns:p14="http://schemas.microsoft.com/office/powerpoint/2010/main" val="2166553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A6DA4A05-13A6-D04C-AB3E-D33B68F0A49B}"/>
              </a:ext>
            </a:extLst>
          </p:cNvPr>
          <p:cNvPicPr>
            <a:picLocks noChangeAspect="1"/>
          </p:cNvPicPr>
          <p:nvPr/>
        </p:nvPicPr>
        <p:blipFill>
          <a:blip r:embed="rId2"/>
          <a:stretch>
            <a:fillRect/>
          </a:stretch>
        </p:blipFill>
        <p:spPr>
          <a:xfrm>
            <a:off x="0" y="963112"/>
            <a:ext cx="8420608" cy="5027930"/>
          </a:xfrm>
          <a:prstGeom prst="rect">
            <a:avLst/>
          </a:prstGeom>
        </p:spPr>
      </p:pic>
      <p:sp>
        <p:nvSpPr>
          <p:cNvPr id="10" name="Content Placeholder 9"/>
          <p:cNvSpPr>
            <a:spLocks noGrp="1"/>
          </p:cNvSpPr>
          <p:nvPr>
            <p:ph idx="1"/>
          </p:nvPr>
        </p:nvSpPr>
        <p:spPr>
          <a:xfrm>
            <a:off x="8372926" y="1239838"/>
            <a:ext cx="3281004" cy="3541714"/>
          </a:xfrm>
        </p:spPr>
        <p:txBody>
          <a:bodyPr>
            <a:normAutofit/>
          </a:bodyPr>
          <a:lstStyle/>
          <a:p>
            <a:r>
              <a:rPr lang="en-US" sz="1800" dirty="0">
                <a:solidFill>
                  <a:srgbClr val="FFFFFF"/>
                </a:solidFill>
              </a:rPr>
              <a:t>On the bottom right pane make sure the 3</a:t>
            </a:r>
            <a:r>
              <a:rPr lang="en-US" sz="1800" baseline="30000" dirty="0">
                <a:solidFill>
                  <a:srgbClr val="FFFFFF"/>
                </a:solidFill>
              </a:rPr>
              <a:t>rd</a:t>
            </a:r>
            <a:r>
              <a:rPr lang="en-US" sz="1800" dirty="0">
                <a:solidFill>
                  <a:srgbClr val="FFFFFF"/>
                </a:solidFill>
              </a:rPr>
              <a:t> option “Show the Object Library” is selected, and type “Label” into the filter textbox.  </a:t>
            </a:r>
          </a:p>
        </p:txBody>
      </p:sp>
      <p:sp>
        <p:nvSpPr>
          <p:cNvPr id="5" name="Rectangle 4">
            <a:extLst>
              <a:ext uri="{FF2B5EF4-FFF2-40B4-BE49-F238E27FC236}">
                <a16:creationId xmlns:a16="http://schemas.microsoft.com/office/drawing/2014/main" id="{538A78E3-A9B2-C242-8122-1EBCB22C716E}"/>
              </a:ext>
            </a:extLst>
          </p:cNvPr>
          <p:cNvSpPr/>
          <p:nvPr/>
        </p:nvSpPr>
        <p:spPr>
          <a:xfrm>
            <a:off x="6945547" y="4372352"/>
            <a:ext cx="1199832" cy="1222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5CFB311-3751-354E-8330-91F33BDDA3D3}"/>
              </a:ext>
            </a:extLst>
          </p:cNvPr>
          <p:cNvCxnSpPr/>
          <p:nvPr/>
        </p:nvCxnSpPr>
        <p:spPr>
          <a:xfrm>
            <a:off x="7598647" y="4028428"/>
            <a:ext cx="0" cy="343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75C7700-6BE8-5447-AD9E-C7E93EF85BA5}"/>
              </a:ext>
            </a:extLst>
          </p:cNvPr>
          <p:cNvCxnSpPr/>
          <p:nvPr/>
        </p:nvCxnSpPr>
        <p:spPr>
          <a:xfrm>
            <a:off x="6804794" y="5546556"/>
            <a:ext cx="2851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504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BE7D9D9C-D695-A64A-B548-6A5B22A2BF64}"/>
              </a:ext>
            </a:extLst>
          </p:cNvPr>
          <p:cNvPicPr>
            <a:picLocks noChangeAspect="1"/>
          </p:cNvPicPr>
          <p:nvPr/>
        </p:nvPicPr>
        <p:blipFill>
          <a:blip r:embed="rId2"/>
          <a:stretch>
            <a:fillRect/>
          </a:stretch>
        </p:blipFill>
        <p:spPr>
          <a:xfrm>
            <a:off x="70601" y="910432"/>
            <a:ext cx="7965440" cy="4756150"/>
          </a:xfrm>
          <a:prstGeom prst="rect">
            <a:avLst/>
          </a:prstGeom>
        </p:spPr>
      </p:pic>
      <p:sp>
        <p:nvSpPr>
          <p:cNvPr id="10" name="Content Placeholder 9"/>
          <p:cNvSpPr>
            <a:spLocks noGrp="1"/>
          </p:cNvSpPr>
          <p:nvPr>
            <p:ph idx="1"/>
          </p:nvPr>
        </p:nvSpPr>
        <p:spPr>
          <a:xfrm>
            <a:off x="8036041" y="2249487"/>
            <a:ext cx="3281004" cy="3541714"/>
          </a:xfrm>
        </p:spPr>
        <p:txBody>
          <a:bodyPr>
            <a:normAutofit/>
          </a:bodyPr>
          <a:lstStyle/>
          <a:p>
            <a:r>
              <a:rPr lang="en-US" sz="2000" dirty="0">
                <a:solidFill>
                  <a:srgbClr val="FFFFFF"/>
                </a:solidFill>
              </a:rPr>
              <a:t>Once you see the label in the list, drag it to your view.</a:t>
            </a:r>
          </a:p>
          <a:p>
            <a:endParaRPr lang="en-US" sz="1800" dirty="0">
              <a:solidFill>
                <a:srgbClr val="FFFFFF"/>
              </a:solidFill>
            </a:endParaRPr>
          </a:p>
        </p:txBody>
      </p:sp>
      <p:cxnSp>
        <p:nvCxnSpPr>
          <p:cNvPr id="6" name="Straight Arrow Connector 5">
            <a:extLst>
              <a:ext uri="{FF2B5EF4-FFF2-40B4-BE49-F238E27FC236}">
                <a16:creationId xmlns:a16="http://schemas.microsoft.com/office/drawing/2014/main" id="{05DDAAF4-47C0-A548-8323-6BFF7C9906F1}"/>
              </a:ext>
            </a:extLst>
          </p:cNvPr>
          <p:cNvCxnSpPr>
            <a:cxnSpLocks/>
          </p:cNvCxnSpPr>
          <p:nvPr/>
        </p:nvCxnSpPr>
        <p:spPr>
          <a:xfrm flipH="1" flipV="1">
            <a:off x="4161117" y="1921795"/>
            <a:ext cx="2516409" cy="23855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167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0BE2FCE-0FC6-F041-85F1-DBBD03C62644}"/>
              </a:ext>
            </a:extLst>
          </p:cNvPr>
          <p:cNvPicPr>
            <a:picLocks noChangeAspect="1"/>
          </p:cNvPicPr>
          <p:nvPr/>
        </p:nvPicPr>
        <p:blipFill rotWithShape="1">
          <a:blip r:embed="rId2"/>
          <a:srcRect l="17948"/>
          <a:stretch/>
        </p:blipFill>
        <p:spPr>
          <a:xfrm>
            <a:off x="977285" y="1357322"/>
            <a:ext cx="6722540" cy="4892040"/>
          </a:xfrm>
          <a:prstGeom prst="rect">
            <a:avLst/>
          </a:prstGeom>
        </p:spPr>
      </p:pic>
      <p:sp>
        <p:nvSpPr>
          <p:cNvPr id="10" name="Content Placeholder 9"/>
          <p:cNvSpPr>
            <a:spLocks noGrp="1"/>
          </p:cNvSpPr>
          <p:nvPr>
            <p:ph idx="1"/>
          </p:nvPr>
        </p:nvSpPr>
        <p:spPr>
          <a:xfrm>
            <a:off x="7699825" y="1618892"/>
            <a:ext cx="3281004" cy="3541714"/>
          </a:xfrm>
        </p:spPr>
        <p:txBody>
          <a:bodyPr>
            <a:normAutofit/>
          </a:bodyPr>
          <a:lstStyle/>
          <a:p>
            <a:r>
              <a:rPr lang="en-US" sz="2000" dirty="0">
                <a:solidFill>
                  <a:srgbClr val="FFFFFF"/>
                </a:solidFill>
              </a:rPr>
              <a:t>We are going to change the text of the label to say “iOS Programming is Fun!”</a:t>
            </a:r>
          </a:p>
          <a:p>
            <a:r>
              <a:rPr lang="en-US" sz="2000" dirty="0">
                <a:solidFill>
                  <a:srgbClr val="FFFFFF"/>
                </a:solidFill>
              </a:rPr>
              <a:t>You can either double click the label and change the text or from the properties pane on the right side.</a:t>
            </a:r>
          </a:p>
        </p:txBody>
      </p:sp>
      <p:cxnSp>
        <p:nvCxnSpPr>
          <p:cNvPr id="6" name="Straight Arrow Connector 5">
            <a:extLst>
              <a:ext uri="{FF2B5EF4-FFF2-40B4-BE49-F238E27FC236}">
                <a16:creationId xmlns:a16="http://schemas.microsoft.com/office/drawing/2014/main" id="{8BAAC852-1AD0-9648-B522-7D35A21A5891}"/>
              </a:ext>
            </a:extLst>
          </p:cNvPr>
          <p:cNvCxnSpPr/>
          <p:nvPr/>
        </p:nvCxnSpPr>
        <p:spPr>
          <a:xfrm flipV="1">
            <a:off x="2428741" y="2366963"/>
            <a:ext cx="986653" cy="6810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D9DA992-A977-8544-9FAA-F650B28BF7F1}"/>
              </a:ext>
            </a:extLst>
          </p:cNvPr>
          <p:cNvSpPr txBox="1"/>
          <p:nvPr/>
        </p:nvSpPr>
        <p:spPr>
          <a:xfrm>
            <a:off x="1196975" y="2979174"/>
            <a:ext cx="1379077" cy="923330"/>
          </a:xfrm>
          <a:prstGeom prst="rect">
            <a:avLst/>
          </a:prstGeom>
          <a:noFill/>
        </p:spPr>
        <p:txBody>
          <a:bodyPr wrap="square" rtlCol="0">
            <a:spAutoFit/>
          </a:bodyPr>
          <a:lstStyle/>
          <a:p>
            <a:r>
              <a:rPr lang="en-US" dirty="0">
                <a:solidFill>
                  <a:schemeClr val="bg1"/>
                </a:solidFill>
              </a:rPr>
              <a:t>Double Click and type to change Text</a:t>
            </a:r>
          </a:p>
        </p:txBody>
      </p:sp>
      <p:sp>
        <p:nvSpPr>
          <p:cNvPr id="11" name="TextBox 10">
            <a:extLst>
              <a:ext uri="{FF2B5EF4-FFF2-40B4-BE49-F238E27FC236}">
                <a16:creationId xmlns:a16="http://schemas.microsoft.com/office/drawing/2014/main" id="{EF26894A-09E5-154D-B7DF-7F107458EC98}"/>
              </a:ext>
            </a:extLst>
          </p:cNvPr>
          <p:cNvSpPr txBox="1"/>
          <p:nvPr/>
        </p:nvSpPr>
        <p:spPr>
          <a:xfrm>
            <a:off x="4689987" y="2097088"/>
            <a:ext cx="1307690" cy="2585323"/>
          </a:xfrm>
          <a:prstGeom prst="rect">
            <a:avLst/>
          </a:prstGeom>
          <a:noFill/>
        </p:spPr>
        <p:txBody>
          <a:bodyPr wrap="square" rtlCol="0">
            <a:spAutoFit/>
          </a:bodyPr>
          <a:lstStyle/>
          <a:p>
            <a:r>
              <a:rPr lang="en-US" dirty="0">
                <a:solidFill>
                  <a:schemeClr val="bg1"/>
                </a:solidFill>
              </a:rPr>
              <a:t>You can also use the properties pane to change the text.  Make sure Properties is selected</a:t>
            </a:r>
          </a:p>
        </p:txBody>
      </p:sp>
      <p:cxnSp>
        <p:nvCxnSpPr>
          <p:cNvPr id="14" name="Straight Arrow Connector 13">
            <a:extLst>
              <a:ext uri="{FF2B5EF4-FFF2-40B4-BE49-F238E27FC236}">
                <a16:creationId xmlns:a16="http://schemas.microsoft.com/office/drawing/2014/main" id="{4484AAA6-1ACB-5A46-8879-84773B43FD31}"/>
              </a:ext>
            </a:extLst>
          </p:cNvPr>
          <p:cNvCxnSpPr>
            <a:cxnSpLocks/>
          </p:cNvCxnSpPr>
          <p:nvPr/>
        </p:nvCxnSpPr>
        <p:spPr>
          <a:xfrm>
            <a:off x="5997677" y="1288571"/>
            <a:ext cx="894736" cy="322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4B5E2F-8F4B-5542-A1BC-6350554354D5}"/>
              </a:ext>
            </a:extLst>
          </p:cNvPr>
          <p:cNvCxnSpPr/>
          <p:nvPr/>
        </p:nvCxnSpPr>
        <p:spPr>
          <a:xfrm flipV="1">
            <a:off x="5555225" y="2007469"/>
            <a:ext cx="1012723" cy="320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05375BF-844C-3C43-89F7-57405A187F05}"/>
              </a:ext>
            </a:extLst>
          </p:cNvPr>
          <p:cNvSpPr txBox="1"/>
          <p:nvPr/>
        </p:nvSpPr>
        <p:spPr>
          <a:xfrm>
            <a:off x="5334205" y="1143911"/>
            <a:ext cx="1209603" cy="253916"/>
          </a:xfrm>
          <a:prstGeom prst="rect">
            <a:avLst/>
          </a:prstGeom>
          <a:noFill/>
        </p:spPr>
        <p:txBody>
          <a:bodyPr wrap="square" rtlCol="0">
            <a:spAutoFit/>
          </a:bodyPr>
          <a:lstStyle/>
          <a:p>
            <a:r>
              <a:rPr lang="en-US" sz="1050" dirty="0"/>
              <a:t>Properties</a:t>
            </a:r>
          </a:p>
        </p:txBody>
      </p:sp>
    </p:spTree>
    <p:extLst>
      <p:ext uri="{BB962C8B-B14F-4D97-AF65-F5344CB8AC3E}">
        <p14:creationId xmlns:p14="http://schemas.microsoft.com/office/powerpoint/2010/main" val="2071097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92FA0F22-7B0C-E44D-B9A5-AB328F6A8230}"/>
              </a:ext>
            </a:extLst>
          </p:cNvPr>
          <p:cNvPicPr>
            <a:picLocks noChangeAspect="1"/>
          </p:cNvPicPr>
          <p:nvPr/>
        </p:nvPicPr>
        <p:blipFill rotWithShape="1">
          <a:blip r:embed="rId2"/>
          <a:srcRect l="18369"/>
          <a:stretch/>
        </p:blipFill>
        <p:spPr>
          <a:xfrm>
            <a:off x="1032311" y="1047179"/>
            <a:ext cx="6502269" cy="4756150"/>
          </a:xfrm>
          <a:prstGeom prst="rect">
            <a:avLst/>
          </a:prstGeom>
        </p:spPr>
      </p:pic>
      <p:sp>
        <p:nvSpPr>
          <p:cNvPr id="10" name="Content Placeholder 9"/>
          <p:cNvSpPr>
            <a:spLocks noGrp="1"/>
          </p:cNvSpPr>
          <p:nvPr>
            <p:ph idx="1"/>
          </p:nvPr>
        </p:nvSpPr>
        <p:spPr>
          <a:xfrm>
            <a:off x="7672247" y="1413745"/>
            <a:ext cx="3281004" cy="3541714"/>
          </a:xfrm>
        </p:spPr>
        <p:txBody>
          <a:bodyPr>
            <a:normAutofit/>
          </a:bodyPr>
          <a:lstStyle/>
          <a:p>
            <a:r>
              <a:rPr lang="en-US" sz="2000" dirty="0">
                <a:solidFill>
                  <a:srgbClr val="FFFFFF"/>
                </a:solidFill>
              </a:rPr>
              <a:t>We are also going to add a button, so repeat the steps to add a button</a:t>
            </a:r>
          </a:p>
          <a:p>
            <a:r>
              <a:rPr lang="en-US" sz="2000" dirty="0">
                <a:solidFill>
                  <a:srgbClr val="FFFFFF"/>
                </a:solidFill>
              </a:rPr>
              <a:t>Drag the button to the screen below the label</a:t>
            </a:r>
          </a:p>
        </p:txBody>
      </p:sp>
      <p:cxnSp>
        <p:nvCxnSpPr>
          <p:cNvPr id="6" name="Straight Arrow Connector 5">
            <a:extLst>
              <a:ext uri="{FF2B5EF4-FFF2-40B4-BE49-F238E27FC236}">
                <a16:creationId xmlns:a16="http://schemas.microsoft.com/office/drawing/2014/main" id="{8175BDEB-7D16-0741-834D-60DBCAABF97D}"/>
              </a:ext>
            </a:extLst>
          </p:cNvPr>
          <p:cNvCxnSpPr/>
          <p:nvPr/>
        </p:nvCxnSpPr>
        <p:spPr>
          <a:xfrm flipH="1" flipV="1">
            <a:off x="3765755" y="2271713"/>
            <a:ext cx="2653030" cy="22939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964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C97C44DB-7D90-3848-987F-F1CAB56DBBE6}"/>
              </a:ext>
            </a:extLst>
          </p:cNvPr>
          <p:cNvPicPr>
            <a:picLocks noChangeAspect="1"/>
          </p:cNvPicPr>
          <p:nvPr/>
        </p:nvPicPr>
        <p:blipFill rotWithShape="1">
          <a:blip r:embed="rId2"/>
          <a:srcRect l="27726" t="2315" r="24271" b="16250"/>
          <a:stretch/>
        </p:blipFill>
        <p:spPr>
          <a:xfrm>
            <a:off x="1788128" y="562779"/>
            <a:ext cx="5267325" cy="5584815"/>
          </a:xfrm>
          <a:prstGeom prst="rect">
            <a:avLst/>
          </a:prstGeom>
        </p:spPr>
      </p:pic>
      <p:sp>
        <p:nvSpPr>
          <p:cNvPr id="10" name="Content Placeholder 9"/>
          <p:cNvSpPr>
            <a:spLocks noGrp="1"/>
          </p:cNvSpPr>
          <p:nvPr>
            <p:ph idx="1"/>
          </p:nvPr>
        </p:nvSpPr>
        <p:spPr>
          <a:xfrm>
            <a:off x="7553445" y="562778"/>
            <a:ext cx="3084892" cy="5584815"/>
          </a:xfrm>
        </p:spPr>
        <p:txBody>
          <a:bodyPr>
            <a:normAutofit/>
          </a:bodyPr>
          <a:lstStyle/>
          <a:p>
            <a:r>
              <a:rPr lang="en-US" sz="2000" dirty="0">
                <a:solidFill>
                  <a:srgbClr val="FFFFFF"/>
                </a:solidFill>
              </a:rPr>
              <a:t>Now that we have a button and a label drag the label until it’s centered horizontally in the layout.  You’ll see a blue line going down the layout when it’s center</a:t>
            </a:r>
          </a:p>
          <a:p>
            <a:r>
              <a:rPr lang="en-US" sz="2000" dirty="0"/>
              <a:t>Do the same for the button as well</a:t>
            </a:r>
          </a:p>
        </p:txBody>
      </p:sp>
    </p:spTree>
    <p:extLst>
      <p:ext uri="{BB962C8B-B14F-4D97-AF65-F5344CB8AC3E}">
        <p14:creationId xmlns:p14="http://schemas.microsoft.com/office/powerpoint/2010/main" val="1619507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7567863" y="562769"/>
            <a:ext cx="3479548" cy="5228432"/>
          </a:xfrm>
        </p:spPr>
        <p:txBody>
          <a:bodyPr>
            <a:normAutofit/>
          </a:bodyPr>
          <a:lstStyle/>
          <a:p>
            <a:r>
              <a:rPr lang="en-US" sz="2000" dirty="0"/>
              <a:t>It’s important to note, when we center the controls in the layout, we didn’t create any constraints, The blue line is just a visual guide.</a:t>
            </a:r>
          </a:p>
          <a:p>
            <a:r>
              <a:rPr lang="en-US" sz="2000" dirty="0"/>
              <a:t>Looks good right? </a:t>
            </a:r>
          </a:p>
          <a:p>
            <a:r>
              <a:rPr lang="en-US" sz="2000" dirty="0"/>
              <a:t>Let’s run it and see how it looks, but let’s run it on a device other than the one we designed the layout in.</a:t>
            </a:r>
          </a:p>
        </p:txBody>
      </p:sp>
      <p:pic>
        <p:nvPicPr>
          <p:cNvPr id="8" name="Content Placeholder 4">
            <a:extLst>
              <a:ext uri="{FF2B5EF4-FFF2-40B4-BE49-F238E27FC236}">
                <a16:creationId xmlns:a16="http://schemas.microsoft.com/office/drawing/2014/main" id="{B2D6CE2D-1BF7-2443-9945-F9DAE2958B4C}"/>
              </a:ext>
            </a:extLst>
          </p:cNvPr>
          <p:cNvPicPr>
            <a:picLocks noChangeAspect="1"/>
          </p:cNvPicPr>
          <p:nvPr/>
        </p:nvPicPr>
        <p:blipFill rotWithShape="1">
          <a:blip r:embed="rId2"/>
          <a:srcRect l="25406" t="1864" r="24362" b="16296"/>
          <a:stretch/>
        </p:blipFill>
        <p:spPr>
          <a:xfrm>
            <a:off x="1928811" y="562769"/>
            <a:ext cx="5511815" cy="5612584"/>
          </a:xfrm>
          <a:prstGeom prst="rect">
            <a:avLst/>
          </a:prstGeom>
        </p:spPr>
      </p:pic>
    </p:spTree>
    <p:extLst>
      <p:ext uri="{BB962C8B-B14F-4D97-AF65-F5344CB8AC3E}">
        <p14:creationId xmlns:p14="http://schemas.microsoft.com/office/powerpoint/2010/main" val="9869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Content Placeholder 4">
            <a:extLst>
              <a:ext uri="{FF2B5EF4-FFF2-40B4-BE49-F238E27FC236}">
                <a16:creationId xmlns:a16="http://schemas.microsoft.com/office/drawing/2014/main" id="{0D54C704-E31B-AE4D-8D33-86F97A8654FA}"/>
              </a:ext>
            </a:extLst>
          </p:cNvPr>
          <p:cNvPicPr>
            <a:picLocks noChangeAspect="1"/>
          </p:cNvPicPr>
          <p:nvPr/>
        </p:nvPicPr>
        <p:blipFill rotWithShape="1">
          <a:blip r:embed="rId2"/>
          <a:srcRect r="43542" b="5762"/>
          <a:stretch/>
        </p:blipFill>
        <p:spPr>
          <a:xfrm>
            <a:off x="1233789" y="361479"/>
            <a:ext cx="6424469" cy="6403001"/>
          </a:xfrm>
          <a:prstGeom prst="rect">
            <a:avLst/>
          </a:prstGeom>
        </p:spPr>
      </p:pic>
      <p:sp>
        <p:nvSpPr>
          <p:cNvPr id="78" name="Content Placeholder 9"/>
          <p:cNvSpPr>
            <a:spLocks noGrp="1"/>
          </p:cNvSpPr>
          <p:nvPr>
            <p:ph idx="1"/>
          </p:nvPr>
        </p:nvSpPr>
        <p:spPr>
          <a:xfrm>
            <a:off x="8036041" y="2249487"/>
            <a:ext cx="3281004" cy="3541714"/>
          </a:xfrm>
        </p:spPr>
        <p:txBody>
          <a:bodyPr>
            <a:normAutofit/>
          </a:bodyPr>
          <a:lstStyle/>
          <a:p>
            <a:r>
              <a:rPr lang="en-US" sz="2000" dirty="0">
                <a:solidFill>
                  <a:srgbClr val="FFFFFF"/>
                </a:solidFill>
              </a:rPr>
              <a:t>Navigate back to the main project view(minimize the interface builder) and select iPhone SE as the target and then press the play button.</a:t>
            </a:r>
          </a:p>
        </p:txBody>
      </p:sp>
      <p:sp>
        <p:nvSpPr>
          <p:cNvPr id="5" name="Rectangle 4">
            <a:extLst>
              <a:ext uri="{FF2B5EF4-FFF2-40B4-BE49-F238E27FC236}">
                <a16:creationId xmlns:a16="http://schemas.microsoft.com/office/drawing/2014/main" id="{420F49DF-2368-1A43-B8D3-283EDFFF04F3}"/>
              </a:ext>
            </a:extLst>
          </p:cNvPr>
          <p:cNvSpPr/>
          <p:nvPr/>
        </p:nvSpPr>
        <p:spPr>
          <a:xfrm>
            <a:off x="2667653" y="589547"/>
            <a:ext cx="1471210" cy="202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740C95-AC6F-5E47-9BB8-D0993C5F8343}"/>
              </a:ext>
            </a:extLst>
          </p:cNvPr>
          <p:cNvSpPr/>
          <p:nvPr/>
        </p:nvSpPr>
        <p:spPr>
          <a:xfrm>
            <a:off x="2045321" y="589547"/>
            <a:ext cx="336932" cy="202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458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DDEDEED3-3999-4D4C-BA58-27526A5DAC32}"/>
              </a:ext>
            </a:extLst>
          </p:cNvPr>
          <p:cNvPicPr>
            <a:picLocks noChangeAspect="1"/>
          </p:cNvPicPr>
          <p:nvPr/>
        </p:nvPicPr>
        <p:blipFill>
          <a:blip r:embed="rId2"/>
          <a:stretch>
            <a:fillRect/>
          </a:stretch>
        </p:blipFill>
        <p:spPr>
          <a:xfrm>
            <a:off x="3849161" y="645717"/>
            <a:ext cx="3186856" cy="5566562"/>
          </a:xfrm>
          <a:prstGeom prst="rect">
            <a:avLst/>
          </a:prstGeom>
        </p:spPr>
      </p:pic>
      <p:sp>
        <p:nvSpPr>
          <p:cNvPr id="10" name="Content Placeholder 9"/>
          <p:cNvSpPr>
            <a:spLocks noGrp="1"/>
          </p:cNvSpPr>
          <p:nvPr>
            <p:ph idx="1"/>
          </p:nvPr>
        </p:nvSpPr>
        <p:spPr>
          <a:xfrm>
            <a:off x="844620" y="2249487"/>
            <a:ext cx="2862444" cy="3957302"/>
          </a:xfrm>
        </p:spPr>
        <p:txBody>
          <a:bodyPr>
            <a:normAutofit/>
          </a:bodyPr>
          <a:lstStyle/>
          <a:p>
            <a:r>
              <a:rPr lang="en-US" sz="1400" dirty="0">
                <a:solidFill>
                  <a:srgbClr val="FFFFFF"/>
                </a:solidFill>
              </a:rPr>
              <a:t>Hmm well that doesn’t look like we designed it.  And it looks just as bad in landscape mode.</a:t>
            </a:r>
          </a:p>
          <a:p>
            <a:endParaRPr lang="en-US" sz="1400" dirty="0">
              <a:solidFill>
                <a:srgbClr val="FFFFFF"/>
              </a:solidFill>
            </a:endParaRPr>
          </a:p>
          <a:p>
            <a:r>
              <a:rPr lang="en-US" sz="1400" dirty="0">
                <a:solidFill>
                  <a:srgbClr val="FFFFFF"/>
                </a:solidFill>
              </a:rPr>
              <a:t>Let’s add some basic constraints to make it look better.  We know that we want the label and the button centered horizontally no matter what and lets say we want the label 25 points from the top of the screen and the button 30 points below the label.  </a:t>
            </a:r>
          </a:p>
        </p:txBody>
      </p:sp>
      <p:pic>
        <p:nvPicPr>
          <p:cNvPr id="6" name="Picture 5">
            <a:extLst>
              <a:ext uri="{FF2B5EF4-FFF2-40B4-BE49-F238E27FC236}">
                <a16:creationId xmlns:a16="http://schemas.microsoft.com/office/drawing/2014/main" id="{19CB17DC-DF0E-1F4B-9104-7A13F420A515}"/>
              </a:ext>
            </a:extLst>
          </p:cNvPr>
          <p:cNvPicPr>
            <a:picLocks noChangeAspect="1"/>
          </p:cNvPicPr>
          <p:nvPr/>
        </p:nvPicPr>
        <p:blipFill>
          <a:blip r:embed="rId3"/>
          <a:stretch>
            <a:fillRect/>
          </a:stretch>
        </p:blipFill>
        <p:spPr>
          <a:xfrm>
            <a:off x="6368942" y="1516063"/>
            <a:ext cx="5600700" cy="3200400"/>
          </a:xfrm>
          <a:prstGeom prst="rect">
            <a:avLst/>
          </a:prstGeom>
        </p:spPr>
      </p:pic>
    </p:spTree>
    <p:extLst>
      <p:ext uri="{BB962C8B-B14F-4D97-AF65-F5344CB8AC3E}">
        <p14:creationId xmlns:p14="http://schemas.microsoft.com/office/powerpoint/2010/main" val="4215161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Content Placeholder 4">
            <a:extLst>
              <a:ext uri="{FF2B5EF4-FFF2-40B4-BE49-F238E27FC236}">
                <a16:creationId xmlns:a16="http://schemas.microsoft.com/office/drawing/2014/main" id="{469C4370-E0A5-3448-8240-98191ECB4978}"/>
              </a:ext>
            </a:extLst>
          </p:cNvPr>
          <p:cNvPicPr>
            <a:picLocks noChangeAspect="1"/>
          </p:cNvPicPr>
          <p:nvPr/>
        </p:nvPicPr>
        <p:blipFill rotWithShape="1">
          <a:blip r:embed="rId2"/>
          <a:srcRect l="28192" t="28" r="-750" b="-28"/>
          <a:stretch/>
        </p:blipFill>
        <p:spPr>
          <a:xfrm>
            <a:off x="434428" y="180825"/>
            <a:ext cx="7265738" cy="5979160"/>
          </a:xfrm>
          <a:prstGeom prst="rect">
            <a:avLst/>
          </a:prstGeom>
        </p:spPr>
      </p:pic>
      <p:sp>
        <p:nvSpPr>
          <p:cNvPr id="76" name="Content Placeholder 9"/>
          <p:cNvSpPr>
            <a:spLocks noGrp="1"/>
          </p:cNvSpPr>
          <p:nvPr>
            <p:ph idx="1"/>
          </p:nvPr>
        </p:nvSpPr>
        <p:spPr>
          <a:xfrm>
            <a:off x="7386465" y="1226802"/>
            <a:ext cx="3281004" cy="4199440"/>
          </a:xfrm>
        </p:spPr>
        <p:txBody>
          <a:bodyPr>
            <a:normAutofit/>
          </a:bodyPr>
          <a:lstStyle/>
          <a:p>
            <a:r>
              <a:rPr lang="en-US" sz="2000" dirty="0">
                <a:solidFill>
                  <a:srgbClr val="FFFFFF"/>
                </a:solidFill>
              </a:rPr>
              <a:t>Go back to the interface builder and select both the label and the button (You can use command click to select multiple items)</a:t>
            </a:r>
          </a:p>
          <a:p>
            <a:r>
              <a:rPr lang="en-US" sz="2000" dirty="0">
                <a:solidFill>
                  <a:srgbClr val="FFFFFF"/>
                </a:solidFill>
              </a:rPr>
              <a:t>Then click the “Align” icon on the bottom right, check “Horizontally in Container  and then click “Add 2 Constraints” </a:t>
            </a:r>
          </a:p>
          <a:p>
            <a:endParaRPr lang="en-US" sz="1800" dirty="0">
              <a:solidFill>
                <a:srgbClr val="FFFFFF"/>
              </a:solidFill>
            </a:endParaRPr>
          </a:p>
          <a:p>
            <a:endParaRPr lang="en-US" sz="1800" dirty="0">
              <a:solidFill>
                <a:srgbClr val="FFFFFF"/>
              </a:solidFill>
            </a:endParaRPr>
          </a:p>
        </p:txBody>
      </p:sp>
      <p:cxnSp>
        <p:nvCxnSpPr>
          <p:cNvPr id="6" name="Straight Arrow Connector 5">
            <a:extLst>
              <a:ext uri="{FF2B5EF4-FFF2-40B4-BE49-F238E27FC236}">
                <a16:creationId xmlns:a16="http://schemas.microsoft.com/office/drawing/2014/main" id="{7511C261-7558-CE40-B465-38332AE8FDAC}"/>
              </a:ext>
            </a:extLst>
          </p:cNvPr>
          <p:cNvCxnSpPr/>
          <p:nvPr/>
        </p:nvCxnSpPr>
        <p:spPr>
          <a:xfrm flipV="1">
            <a:off x="4896853" y="5293895"/>
            <a:ext cx="529389" cy="457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F9E447-BDEA-804D-8A11-183D5AE579F4}"/>
              </a:ext>
            </a:extLst>
          </p:cNvPr>
          <p:cNvCxnSpPr/>
          <p:nvPr/>
        </p:nvCxnSpPr>
        <p:spPr>
          <a:xfrm>
            <a:off x="3850105" y="4728411"/>
            <a:ext cx="75799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DAD319E-3CAF-DD46-A1C2-6FD00F521F02}"/>
              </a:ext>
            </a:extLst>
          </p:cNvPr>
          <p:cNvSpPr/>
          <p:nvPr/>
        </p:nvSpPr>
        <p:spPr>
          <a:xfrm>
            <a:off x="4644189" y="4884821"/>
            <a:ext cx="1684422" cy="2045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173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8946E-1A99-2647-A515-FE1152286243}"/>
              </a:ext>
            </a:extLst>
          </p:cNvPr>
          <p:cNvSpPr>
            <a:spLocks noGrp="1"/>
          </p:cNvSpPr>
          <p:nvPr>
            <p:ph type="title"/>
          </p:nvPr>
        </p:nvSpPr>
        <p:spPr/>
        <p:txBody>
          <a:bodyPr/>
          <a:lstStyle/>
          <a:p>
            <a:r>
              <a:rPr lang="en-US" dirty="0"/>
              <a:t>Auto layout in </a:t>
            </a:r>
            <a:r>
              <a:rPr lang="en-US" cap="none" dirty="0"/>
              <a:t>i</a:t>
            </a:r>
            <a:r>
              <a:rPr lang="en-US" dirty="0"/>
              <a:t>OS</a:t>
            </a:r>
          </a:p>
        </p:txBody>
      </p:sp>
      <p:sp>
        <p:nvSpPr>
          <p:cNvPr id="3" name="Content Placeholder 2">
            <a:extLst>
              <a:ext uri="{FF2B5EF4-FFF2-40B4-BE49-F238E27FC236}">
                <a16:creationId xmlns:a16="http://schemas.microsoft.com/office/drawing/2014/main" id="{6D2903CA-7BB4-4E43-A22A-F94C6A3D46D2}"/>
              </a:ext>
            </a:extLst>
          </p:cNvPr>
          <p:cNvSpPr>
            <a:spLocks noGrp="1"/>
          </p:cNvSpPr>
          <p:nvPr>
            <p:ph idx="1"/>
          </p:nvPr>
        </p:nvSpPr>
        <p:spPr/>
        <p:txBody>
          <a:bodyPr/>
          <a:lstStyle/>
          <a:p>
            <a:r>
              <a:rPr lang="en-US" dirty="0"/>
              <a:t>At WWDC 2012, Apple announced the Auto Layout which would help developers design their user interfaces so they would look good on any of Apple’s screen sizes and resolutions. </a:t>
            </a:r>
          </a:p>
          <a:p>
            <a:r>
              <a:rPr lang="en-US" dirty="0"/>
              <a:t>Lets look at an example of an app that does not utilize Auto Layout</a:t>
            </a:r>
          </a:p>
        </p:txBody>
      </p:sp>
    </p:spTree>
    <p:extLst>
      <p:ext uri="{BB962C8B-B14F-4D97-AF65-F5344CB8AC3E}">
        <p14:creationId xmlns:p14="http://schemas.microsoft.com/office/powerpoint/2010/main" val="1968860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3BCA0730-3874-5245-9738-A8F67346428C}"/>
              </a:ext>
            </a:extLst>
          </p:cNvPr>
          <p:cNvPicPr>
            <a:picLocks noChangeAspect="1"/>
          </p:cNvPicPr>
          <p:nvPr/>
        </p:nvPicPr>
        <p:blipFill rotWithShape="1">
          <a:blip r:embed="rId2"/>
          <a:srcRect r="44962"/>
          <a:stretch/>
        </p:blipFill>
        <p:spPr>
          <a:xfrm>
            <a:off x="779703" y="851326"/>
            <a:ext cx="5010307" cy="5435600"/>
          </a:xfrm>
          <a:prstGeom prst="rect">
            <a:avLst/>
          </a:prstGeom>
        </p:spPr>
      </p:pic>
      <p:sp>
        <p:nvSpPr>
          <p:cNvPr id="10" name="Content Placeholder 9"/>
          <p:cNvSpPr>
            <a:spLocks noGrp="1"/>
          </p:cNvSpPr>
          <p:nvPr>
            <p:ph idx="1"/>
          </p:nvPr>
        </p:nvSpPr>
        <p:spPr>
          <a:xfrm>
            <a:off x="6569957" y="1010653"/>
            <a:ext cx="4747087" cy="4780548"/>
          </a:xfrm>
        </p:spPr>
        <p:txBody>
          <a:bodyPr>
            <a:normAutofit fontScale="85000" lnSpcReduction="10000"/>
          </a:bodyPr>
          <a:lstStyle/>
          <a:p>
            <a:r>
              <a:rPr lang="en-US" dirty="0">
                <a:solidFill>
                  <a:srgbClr val="FFFFFF"/>
                </a:solidFill>
              </a:rPr>
              <a:t>When we add the two center constraints we can see 3 things happened.</a:t>
            </a:r>
          </a:p>
          <a:p>
            <a:pPr marL="457200" indent="-457200">
              <a:buAutoNum type="arabicPeriod"/>
            </a:pPr>
            <a:r>
              <a:rPr lang="en-US" dirty="0">
                <a:solidFill>
                  <a:srgbClr val="FFFFFF"/>
                </a:solidFill>
              </a:rPr>
              <a:t>The label and the button now have a red box around them showing the constraint. </a:t>
            </a:r>
          </a:p>
          <a:p>
            <a:pPr marL="457200" indent="-457200">
              <a:buAutoNum type="arabicPeriod"/>
            </a:pPr>
            <a:r>
              <a:rPr lang="en-US" dirty="0">
                <a:solidFill>
                  <a:srgbClr val="FFFFFF"/>
                </a:solidFill>
              </a:rPr>
              <a:t>Constraints were added to the view hierarchy. Now this label and button will always be centered horizontally no matter what size device or orientation</a:t>
            </a:r>
          </a:p>
          <a:p>
            <a:pPr marL="457200" indent="-457200">
              <a:buAutoNum type="arabicPeriod"/>
            </a:pPr>
            <a:r>
              <a:rPr lang="en-US" dirty="0">
                <a:solidFill>
                  <a:srgbClr val="FFFFFF"/>
                </a:solidFill>
              </a:rPr>
              <a:t>We can see we have a little red arrow at the top, this is telling us that we are missing some constraints. </a:t>
            </a:r>
          </a:p>
        </p:txBody>
      </p:sp>
      <p:cxnSp>
        <p:nvCxnSpPr>
          <p:cNvPr id="6" name="Straight Arrow Connector 5">
            <a:extLst>
              <a:ext uri="{FF2B5EF4-FFF2-40B4-BE49-F238E27FC236}">
                <a16:creationId xmlns:a16="http://schemas.microsoft.com/office/drawing/2014/main" id="{E6882F32-3218-8547-A301-095A4D0256AA}"/>
              </a:ext>
            </a:extLst>
          </p:cNvPr>
          <p:cNvCxnSpPr/>
          <p:nvPr/>
        </p:nvCxnSpPr>
        <p:spPr>
          <a:xfrm flipV="1">
            <a:off x="3706581" y="2271713"/>
            <a:ext cx="377431" cy="687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29FEC0-3EC6-204D-BBE0-DF77F3F13689}"/>
              </a:ext>
            </a:extLst>
          </p:cNvPr>
          <p:cNvSpPr txBox="1"/>
          <p:nvPr/>
        </p:nvSpPr>
        <p:spPr>
          <a:xfrm>
            <a:off x="3503381" y="3008545"/>
            <a:ext cx="203200" cy="276999"/>
          </a:xfrm>
          <a:prstGeom prst="rect">
            <a:avLst/>
          </a:prstGeom>
          <a:noFill/>
        </p:spPr>
        <p:txBody>
          <a:bodyPr wrap="square" rtlCol="0">
            <a:spAutoFit/>
          </a:bodyPr>
          <a:lstStyle/>
          <a:p>
            <a:r>
              <a:rPr lang="en-US" sz="1200" dirty="0">
                <a:solidFill>
                  <a:srgbClr val="FF0000"/>
                </a:solidFill>
              </a:rPr>
              <a:t>1</a:t>
            </a:r>
          </a:p>
        </p:txBody>
      </p:sp>
      <p:cxnSp>
        <p:nvCxnSpPr>
          <p:cNvPr id="12" name="Straight Arrow Connector 11">
            <a:extLst>
              <a:ext uri="{FF2B5EF4-FFF2-40B4-BE49-F238E27FC236}">
                <a16:creationId xmlns:a16="http://schemas.microsoft.com/office/drawing/2014/main" id="{96494FA8-95BC-E745-B597-552D4401B8A2}"/>
              </a:ext>
            </a:extLst>
          </p:cNvPr>
          <p:cNvCxnSpPr/>
          <p:nvPr/>
        </p:nvCxnSpPr>
        <p:spPr>
          <a:xfrm flipV="1">
            <a:off x="3580174" y="1990726"/>
            <a:ext cx="390174" cy="10178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F0FB918-DE3B-8846-9318-F8FA7FE73A16}"/>
              </a:ext>
            </a:extLst>
          </p:cNvPr>
          <p:cNvSpPr/>
          <p:nvPr/>
        </p:nvSpPr>
        <p:spPr>
          <a:xfrm>
            <a:off x="1101726" y="1801813"/>
            <a:ext cx="1816717" cy="374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99D1225-09E9-D946-99EF-7F046FFDBF6C}"/>
              </a:ext>
            </a:extLst>
          </p:cNvPr>
          <p:cNvSpPr txBox="1"/>
          <p:nvPr/>
        </p:nvSpPr>
        <p:spPr>
          <a:xfrm>
            <a:off x="1192453" y="1903413"/>
            <a:ext cx="142874" cy="276999"/>
          </a:xfrm>
          <a:prstGeom prst="rect">
            <a:avLst/>
          </a:prstGeom>
          <a:noFill/>
        </p:spPr>
        <p:txBody>
          <a:bodyPr wrap="square" rtlCol="0">
            <a:spAutoFit/>
          </a:bodyPr>
          <a:lstStyle/>
          <a:p>
            <a:r>
              <a:rPr lang="en-US" sz="1200" dirty="0">
                <a:solidFill>
                  <a:srgbClr val="FF0000"/>
                </a:solidFill>
              </a:rPr>
              <a:t>2</a:t>
            </a:r>
          </a:p>
        </p:txBody>
      </p:sp>
      <p:sp>
        <p:nvSpPr>
          <p:cNvPr id="59" name="TextBox 58">
            <a:extLst>
              <a:ext uri="{FF2B5EF4-FFF2-40B4-BE49-F238E27FC236}">
                <a16:creationId xmlns:a16="http://schemas.microsoft.com/office/drawing/2014/main" id="{E70A7E9E-6535-5043-B71F-B0B87F616AFC}"/>
              </a:ext>
            </a:extLst>
          </p:cNvPr>
          <p:cNvSpPr txBox="1"/>
          <p:nvPr/>
        </p:nvSpPr>
        <p:spPr>
          <a:xfrm>
            <a:off x="2464474" y="1304872"/>
            <a:ext cx="139700" cy="276999"/>
          </a:xfrm>
          <a:prstGeom prst="rect">
            <a:avLst/>
          </a:prstGeom>
          <a:noFill/>
        </p:spPr>
        <p:txBody>
          <a:bodyPr wrap="square" rtlCol="0">
            <a:spAutoFit/>
          </a:bodyPr>
          <a:lstStyle/>
          <a:p>
            <a:r>
              <a:rPr lang="en-US" sz="1200" dirty="0">
                <a:solidFill>
                  <a:srgbClr val="FF0000"/>
                </a:solidFill>
              </a:rPr>
              <a:t>3</a:t>
            </a:r>
          </a:p>
        </p:txBody>
      </p:sp>
      <p:cxnSp>
        <p:nvCxnSpPr>
          <p:cNvPr id="7" name="Straight Arrow Connector 6">
            <a:extLst>
              <a:ext uri="{FF2B5EF4-FFF2-40B4-BE49-F238E27FC236}">
                <a16:creationId xmlns:a16="http://schemas.microsoft.com/office/drawing/2014/main" id="{8055DCE5-7E34-FE4A-BD29-D9658A1428C0}"/>
              </a:ext>
            </a:extLst>
          </p:cNvPr>
          <p:cNvCxnSpPr/>
          <p:nvPr/>
        </p:nvCxnSpPr>
        <p:spPr>
          <a:xfrm flipV="1">
            <a:off x="2604174" y="1359568"/>
            <a:ext cx="187152" cy="1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11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8E975FDC-563E-1C48-A992-B4DF39710EE4}"/>
              </a:ext>
            </a:extLst>
          </p:cNvPr>
          <p:cNvPicPr>
            <a:picLocks noChangeAspect="1"/>
          </p:cNvPicPr>
          <p:nvPr/>
        </p:nvPicPr>
        <p:blipFill>
          <a:blip r:embed="rId2"/>
          <a:stretch>
            <a:fillRect/>
          </a:stretch>
        </p:blipFill>
        <p:spPr>
          <a:xfrm>
            <a:off x="1490546" y="1137621"/>
            <a:ext cx="5369265" cy="4577297"/>
          </a:xfrm>
          <a:prstGeom prst="rect">
            <a:avLst/>
          </a:prstGeom>
        </p:spPr>
      </p:pic>
      <p:sp>
        <p:nvSpPr>
          <p:cNvPr id="10" name="Content Placeholder 9"/>
          <p:cNvSpPr>
            <a:spLocks noGrp="1"/>
          </p:cNvSpPr>
          <p:nvPr>
            <p:ph idx="1"/>
          </p:nvPr>
        </p:nvSpPr>
        <p:spPr>
          <a:xfrm>
            <a:off x="7350241" y="1226802"/>
            <a:ext cx="3281004" cy="4488116"/>
          </a:xfrm>
        </p:spPr>
        <p:txBody>
          <a:bodyPr>
            <a:normAutofit/>
          </a:bodyPr>
          <a:lstStyle/>
          <a:p>
            <a:r>
              <a:rPr lang="en-US" sz="2000" dirty="0">
                <a:solidFill>
                  <a:srgbClr val="FFFFFF"/>
                </a:solidFill>
              </a:rPr>
              <a:t>When we click the red arrow from the previous slide (#3) it tells us which constraints are missing</a:t>
            </a:r>
          </a:p>
          <a:p>
            <a:r>
              <a:rPr lang="en-US" sz="2000" dirty="0">
                <a:solidFill>
                  <a:srgbClr val="FFFFFF"/>
                </a:solidFill>
              </a:rPr>
              <a:t>We will now pin the label to the top of the screen (we specify how far from the top we want it) and we will set the button to be 30 points below the label. </a:t>
            </a:r>
          </a:p>
        </p:txBody>
      </p:sp>
    </p:spTree>
    <p:extLst>
      <p:ext uri="{BB962C8B-B14F-4D97-AF65-F5344CB8AC3E}">
        <p14:creationId xmlns:p14="http://schemas.microsoft.com/office/powerpoint/2010/main" val="2226549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919B9CB7-DA9E-7246-A242-CBCD43F212E8}"/>
              </a:ext>
            </a:extLst>
          </p:cNvPr>
          <p:cNvPicPr>
            <a:picLocks noChangeAspect="1"/>
          </p:cNvPicPr>
          <p:nvPr/>
        </p:nvPicPr>
        <p:blipFill>
          <a:blip r:embed="rId2"/>
          <a:stretch>
            <a:fillRect/>
          </a:stretch>
        </p:blipFill>
        <p:spPr>
          <a:xfrm>
            <a:off x="1803522" y="1137621"/>
            <a:ext cx="4743313" cy="4577297"/>
          </a:xfrm>
          <a:prstGeom prst="rect">
            <a:avLst/>
          </a:prstGeom>
        </p:spPr>
      </p:pic>
      <p:sp>
        <p:nvSpPr>
          <p:cNvPr id="10" name="Content Placeholder 9"/>
          <p:cNvSpPr>
            <a:spLocks noGrp="1"/>
          </p:cNvSpPr>
          <p:nvPr>
            <p:ph idx="1"/>
          </p:nvPr>
        </p:nvSpPr>
        <p:spPr>
          <a:xfrm>
            <a:off x="7012209" y="1137620"/>
            <a:ext cx="3281004" cy="4490067"/>
          </a:xfrm>
        </p:spPr>
        <p:txBody>
          <a:bodyPr>
            <a:normAutofit/>
          </a:bodyPr>
          <a:lstStyle/>
          <a:p>
            <a:r>
              <a:rPr lang="en-US" sz="2000" dirty="0">
                <a:solidFill>
                  <a:srgbClr val="FFFFFF"/>
                </a:solidFill>
              </a:rPr>
              <a:t>Now select the label, and then click the pin option on the bottom right, it’s right next to the Align one from before.  Click the top I-beam so so it’s dark and type 25 into the top textbox and then click the “Add 1 Constraint” button</a:t>
            </a:r>
          </a:p>
        </p:txBody>
      </p:sp>
      <p:cxnSp>
        <p:nvCxnSpPr>
          <p:cNvPr id="6" name="Straight Arrow Connector 5">
            <a:extLst>
              <a:ext uri="{FF2B5EF4-FFF2-40B4-BE49-F238E27FC236}">
                <a16:creationId xmlns:a16="http://schemas.microsoft.com/office/drawing/2014/main" id="{8207E5B8-FB4E-4F4E-BD1A-2ABD07A88726}"/>
              </a:ext>
            </a:extLst>
          </p:cNvPr>
          <p:cNvCxnSpPr/>
          <p:nvPr/>
        </p:nvCxnSpPr>
        <p:spPr>
          <a:xfrm flipV="1">
            <a:off x="5207000" y="5627688"/>
            <a:ext cx="342900" cy="317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0BF629-83ED-BD40-B5C9-F3613C366A09}"/>
              </a:ext>
            </a:extLst>
          </p:cNvPr>
          <p:cNvCxnSpPr/>
          <p:nvPr/>
        </p:nvCxnSpPr>
        <p:spPr>
          <a:xfrm>
            <a:off x="4572000" y="3898900"/>
            <a:ext cx="9779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67DE83-2FAF-8C4A-A5C6-9EB208916733}"/>
              </a:ext>
            </a:extLst>
          </p:cNvPr>
          <p:cNvCxnSpPr>
            <a:cxnSpLocks/>
          </p:cNvCxnSpPr>
          <p:nvPr/>
        </p:nvCxnSpPr>
        <p:spPr>
          <a:xfrm>
            <a:off x="5549900" y="3162300"/>
            <a:ext cx="0" cy="527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1854E23-F6EE-C447-968B-BB4A3E333552}"/>
              </a:ext>
            </a:extLst>
          </p:cNvPr>
          <p:cNvSpPr/>
          <p:nvPr/>
        </p:nvSpPr>
        <p:spPr>
          <a:xfrm>
            <a:off x="4826000" y="5246688"/>
            <a:ext cx="1435100"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741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7B6C4BF-CB07-C844-8D3E-6F1F4B868B00}"/>
              </a:ext>
            </a:extLst>
          </p:cNvPr>
          <p:cNvPicPr>
            <a:picLocks noChangeAspect="1"/>
          </p:cNvPicPr>
          <p:nvPr/>
        </p:nvPicPr>
        <p:blipFill>
          <a:blip r:embed="rId2"/>
          <a:stretch>
            <a:fillRect/>
          </a:stretch>
        </p:blipFill>
        <p:spPr>
          <a:xfrm>
            <a:off x="4124231" y="703008"/>
            <a:ext cx="7791196" cy="5432679"/>
          </a:xfrm>
          <a:prstGeom prst="rect">
            <a:avLst/>
          </a:prstGeom>
        </p:spPr>
      </p:pic>
      <p:sp>
        <p:nvSpPr>
          <p:cNvPr id="10" name="Content Placeholder 9"/>
          <p:cNvSpPr>
            <a:spLocks noGrp="1"/>
          </p:cNvSpPr>
          <p:nvPr>
            <p:ph idx="1"/>
          </p:nvPr>
        </p:nvSpPr>
        <p:spPr>
          <a:xfrm>
            <a:off x="844620" y="806116"/>
            <a:ext cx="2862444" cy="5400673"/>
          </a:xfrm>
        </p:spPr>
        <p:txBody>
          <a:bodyPr>
            <a:noAutofit/>
          </a:bodyPr>
          <a:lstStyle/>
          <a:p>
            <a:r>
              <a:rPr lang="en-US" sz="1800" dirty="0">
                <a:solidFill>
                  <a:srgbClr val="FFFFFF"/>
                </a:solidFill>
              </a:rPr>
              <a:t>We can now see on the interface builder we get an I-beam showing the constraint and we can see it added the constraint to the view hierarchy.  Now this label will always be displayed 25 points from the top of the screen no matter what size device or orientation</a:t>
            </a:r>
          </a:p>
          <a:p>
            <a:r>
              <a:rPr lang="en-US" sz="1800" dirty="0">
                <a:solidFill>
                  <a:srgbClr val="FFFFFF"/>
                </a:solidFill>
              </a:rPr>
              <a:t>We just have to add one more constraint to the button to tell it to always be 30 points below the label</a:t>
            </a:r>
          </a:p>
        </p:txBody>
      </p:sp>
      <p:cxnSp>
        <p:nvCxnSpPr>
          <p:cNvPr id="6" name="Straight Arrow Connector 5">
            <a:extLst>
              <a:ext uri="{FF2B5EF4-FFF2-40B4-BE49-F238E27FC236}">
                <a16:creationId xmlns:a16="http://schemas.microsoft.com/office/drawing/2014/main" id="{B9E4DEBA-3D91-0441-B48B-D41CB3DE7892}"/>
              </a:ext>
            </a:extLst>
          </p:cNvPr>
          <p:cNvCxnSpPr/>
          <p:nvPr/>
        </p:nvCxnSpPr>
        <p:spPr>
          <a:xfrm flipH="1">
            <a:off x="9969500" y="1435101"/>
            <a:ext cx="749300" cy="185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7920E7D-8A1A-524D-8C4F-9B1F529AFCE1}"/>
              </a:ext>
            </a:extLst>
          </p:cNvPr>
          <p:cNvSpPr/>
          <p:nvPr/>
        </p:nvSpPr>
        <p:spPr>
          <a:xfrm>
            <a:off x="4470702" y="1801813"/>
            <a:ext cx="2018998" cy="155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212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Content Placeholder 4">
            <a:extLst>
              <a:ext uri="{FF2B5EF4-FFF2-40B4-BE49-F238E27FC236}">
                <a16:creationId xmlns:a16="http://schemas.microsoft.com/office/drawing/2014/main" id="{16C6CB4F-5DBF-FC43-A164-536AA37C8C1D}"/>
              </a:ext>
            </a:extLst>
          </p:cNvPr>
          <p:cNvPicPr>
            <a:picLocks noChangeAspect="1"/>
          </p:cNvPicPr>
          <p:nvPr/>
        </p:nvPicPr>
        <p:blipFill>
          <a:blip r:embed="rId2"/>
          <a:stretch>
            <a:fillRect/>
          </a:stretch>
        </p:blipFill>
        <p:spPr>
          <a:xfrm>
            <a:off x="1163799" y="1137621"/>
            <a:ext cx="6022760" cy="4577297"/>
          </a:xfrm>
          <a:prstGeom prst="rect">
            <a:avLst/>
          </a:prstGeom>
        </p:spPr>
      </p:pic>
      <p:sp>
        <p:nvSpPr>
          <p:cNvPr id="76" name="Content Placeholder 9"/>
          <p:cNvSpPr>
            <a:spLocks noGrp="1"/>
          </p:cNvSpPr>
          <p:nvPr>
            <p:ph idx="1"/>
          </p:nvPr>
        </p:nvSpPr>
        <p:spPr>
          <a:xfrm>
            <a:off x="7530715" y="1226342"/>
            <a:ext cx="3281004" cy="4488575"/>
          </a:xfrm>
        </p:spPr>
        <p:txBody>
          <a:bodyPr>
            <a:normAutofit/>
          </a:bodyPr>
          <a:lstStyle/>
          <a:p>
            <a:r>
              <a:rPr lang="en-US" sz="2000" dirty="0">
                <a:solidFill>
                  <a:srgbClr val="FFFFFF"/>
                </a:solidFill>
              </a:rPr>
              <a:t>Now select the button, and then click the pin option again on the bottom right.  Click the top I-beam so so it’s dark and type 30 into the top textbox and then click the “Add 1 Constraint” button</a:t>
            </a:r>
          </a:p>
          <a:p>
            <a:endParaRPr lang="en-US" sz="1800" dirty="0">
              <a:solidFill>
                <a:srgbClr val="FFFFFF"/>
              </a:solidFill>
            </a:endParaRPr>
          </a:p>
        </p:txBody>
      </p:sp>
      <p:cxnSp>
        <p:nvCxnSpPr>
          <p:cNvPr id="6" name="Straight Arrow Connector 5">
            <a:extLst>
              <a:ext uri="{FF2B5EF4-FFF2-40B4-BE49-F238E27FC236}">
                <a16:creationId xmlns:a16="http://schemas.microsoft.com/office/drawing/2014/main" id="{5FD32DFC-E1E6-834B-9431-38A41E3E6E67}"/>
              </a:ext>
            </a:extLst>
          </p:cNvPr>
          <p:cNvCxnSpPr/>
          <p:nvPr/>
        </p:nvCxnSpPr>
        <p:spPr>
          <a:xfrm flipV="1">
            <a:off x="5626100" y="5437188"/>
            <a:ext cx="457200" cy="508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CE96159-78C4-164D-B572-98711E947FD4}"/>
              </a:ext>
            </a:extLst>
          </p:cNvPr>
          <p:cNvCxnSpPr/>
          <p:nvPr/>
        </p:nvCxnSpPr>
        <p:spPr>
          <a:xfrm>
            <a:off x="5448300" y="3810000"/>
            <a:ext cx="6477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634F00-1DC8-424E-BE1B-839B1F419BE6}"/>
              </a:ext>
            </a:extLst>
          </p:cNvPr>
          <p:cNvCxnSpPr/>
          <p:nvPr/>
        </p:nvCxnSpPr>
        <p:spPr>
          <a:xfrm>
            <a:off x="6146800" y="2997200"/>
            <a:ext cx="0" cy="673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1AD9DD92-35F3-AD42-AD6D-F3780CEA8762}"/>
              </a:ext>
            </a:extLst>
          </p:cNvPr>
          <p:cNvSpPr/>
          <p:nvPr/>
        </p:nvSpPr>
        <p:spPr>
          <a:xfrm>
            <a:off x="5448300" y="5056188"/>
            <a:ext cx="1320800"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95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B04DB4CB-EDFD-F440-8F02-7106D52ECCFF}"/>
              </a:ext>
            </a:extLst>
          </p:cNvPr>
          <p:cNvPicPr>
            <a:picLocks noChangeAspect="1"/>
          </p:cNvPicPr>
          <p:nvPr/>
        </p:nvPicPr>
        <p:blipFill>
          <a:blip r:embed="rId2"/>
          <a:stretch>
            <a:fillRect/>
          </a:stretch>
        </p:blipFill>
        <p:spPr>
          <a:xfrm>
            <a:off x="4711778" y="1005668"/>
            <a:ext cx="6844045" cy="4842159"/>
          </a:xfrm>
          <a:prstGeom prst="rect">
            <a:avLst/>
          </a:prstGeom>
        </p:spPr>
      </p:pic>
      <p:sp>
        <p:nvSpPr>
          <p:cNvPr id="10" name="Content Placeholder 9"/>
          <p:cNvSpPr>
            <a:spLocks noGrp="1"/>
          </p:cNvSpPr>
          <p:nvPr>
            <p:ph idx="1"/>
          </p:nvPr>
        </p:nvSpPr>
        <p:spPr>
          <a:xfrm>
            <a:off x="1494325" y="1005667"/>
            <a:ext cx="2862444" cy="4842159"/>
          </a:xfrm>
        </p:spPr>
        <p:txBody>
          <a:bodyPr>
            <a:normAutofit fontScale="85000" lnSpcReduction="20000"/>
          </a:bodyPr>
          <a:lstStyle/>
          <a:p>
            <a:r>
              <a:rPr lang="en-US" sz="2000" dirty="0">
                <a:solidFill>
                  <a:srgbClr val="FFFFFF"/>
                </a:solidFill>
              </a:rPr>
              <a:t>We can now see on the interface builder we get an I-beam showing the constraint and we can see it added the constraint to the view hierarchy.  Now this button will always be displayed 30 points below the label no matter what size device or orientation.</a:t>
            </a:r>
          </a:p>
          <a:p>
            <a:r>
              <a:rPr lang="en-US" sz="2000" dirty="0">
                <a:solidFill>
                  <a:srgbClr val="FFFFFF"/>
                </a:solidFill>
              </a:rPr>
              <a:t>We can also see that the missing constraint error has gone away!</a:t>
            </a:r>
          </a:p>
          <a:p>
            <a:r>
              <a:rPr lang="en-US" sz="2000" dirty="0">
                <a:solidFill>
                  <a:srgbClr val="FFFFFF"/>
                </a:solidFill>
              </a:rPr>
              <a:t>Lets run it again on the iPhone SE and see how it looks now!</a:t>
            </a:r>
          </a:p>
          <a:p>
            <a:endParaRPr lang="en-US" sz="1400" dirty="0">
              <a:solidFill>
                <a:srgbClr val="FFFFFF"/>
              </a:solidFill>
            </a:endParaRPr>
          </a:p>
        </p:txBody>
      </p:sp>
      <p:cxnSp>
        <p:nvCxnSpPr>
          <p:cNvPr id="11" name="Straight Arrow Connector 10">
            <a:extLst>
              <a:ext uri="{FF2B5EF4-FFF2-40B4-BE49-F238E27FC236}">
                <a16:creationId xmlns:a16="http://schemas.microsoft.com/office/drawing/2014/main" id="{92FF4042-5B33-7A4D-A91F-FD845E85E0B9}"/>
              </a:ext>
            </a:extLst>
          </p:cNvPr>
          <p:cNvCxnSpPr/>
          <p:nvPr/>
        </p:nvCxnSpPr>
        <p:spPr>
          <a:xfrm flipH="1">
            <a:off x="9956800" y="2135188"/>
            <a:ext cx="3937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62E459-3C1B-A041-B2CA-90881C8EF852}"/>
              </a:ext>
            </a:extLst>
          </p:cNvPr>
          <p:cNvSpPr/>
          <p:nvPr/>
        </p:nvSpPr>
        <p:spPr>
          <a:xfrm>
            <a:off x="5143500" y="2249487"/>
            <a:ext cx="1689100" cy="117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3A29EA06-C321-A64C-9D42-5CC1C3D62904}"/>
              </a:ext>
            </a:extLst>
          </p:cNvPr>
          <p:cNvCxnSpPr/>
          <p:nvPr/>
        </p:nvCxnSpPr>
        <p:spPr>
          <a:xfrm flipV="1">
            <a:off x="6464300" y="1435101"/>
            <a:ext cx="368300" cy="176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221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C6A47139-3F05-7241-8092-21A712DE1C44}"/>
              </a:ext>
            </a:extLst>
          </p:cNvPr>
          <p:cNvPicPr>
            <a:picLocks noChangeAspect="1"/>
          </p:cNvPicPr>
          <p:nvPr/>
        </p:nvPicPr>
        <p:blipFill rotWithShape="1">
          <a:blip r:embed="rId2"/>
          <a:srcRect r="7225"/>
          <a:stretch/>
        </p:blipFill>
        <p:spPr>
          <a:xfrm>
            <a:off x="3706683" y="640227"/>
            <a:ext cx="2711297" cy="5566562"/>
          </a:xfrm>
          <a:prstGeom prst="rect">
            <a:avLst/>
          </a:prstGeom>
        </p:spPr>
      </p:pic>
      <p:sp>
        <p:nvSpPr>
          <p:cNvPr id="2" name="Title 1">
            <a:extLst>
              <a:ext uri="{FF2B5EF4-FFF2-40B4-BE49-F238E27FC236}">
                <a16:creationId xmlns:a16="http://schemas.microsoft.com/office/drawing/2014/main" id="{282A66DA-6A82-524F-BF47-6E1520F5F828}"/>
              </a:ext>
            </a:extLst>
          </p:cNvPr>
          <p:cNvSpPr>
            <a:spLocks noGrp="1"/>
          </p:cNvSpPr>
          <p:nvPr>
            <p:ph type="title"/>
          </p:nvPr>
        </p:nvSpPr>
        <p:spPr>
          <a:xfrm>
            <a:off x="855266" y="618518"/>
            <a:ext cx="2851417" cy="1478570"/>
          </a:xfrm>
        </p:spPr>
        <p:txBody>
          <a:bodyPr>
            <a:normAutofit/>
          </a:bodyPr>
          <a:lstStyle/>
          <a:p>
            <a:r>
              <a:rPr lang="en-US" sz="3200" cap="none" dirty="0">
                <a:solidFill>
                  <a:srgbClr val="FFFFFF"/>
                </a:solidFill>
              </a:rPr>
              <a:t>i</a:t>
            </a:r>
            <a:r>
              <a:rPr lang="en-US" sz="3200" dirty="0">
                <a:solidFill>
                  <a:srgbClr val="FFFFFF"/>
                </a:solidFill>
              </a:rPr>
              <a:t>Phone SE</a:t>
            </a:r>
          </a:p>
        </p:txBody>
      </p:sp>
      <p:sp>
        <p:nvSpPr>
          <p:cNvPr id="10" name="Content Placeholder 9"/>
          <p:cNvSpPr>
            <a:spLocks noGrp="1"/>
          </p:cNvSpPr>
          <p:nvPr>
            <p:ph idx="1"/>
          </p:nvPr>
        </p:nvSpPr>
        <p:spPr>
          <a:xfrm>
            <a:off x="844620" y="2249487"/>
            <a:ext cx="2862444" cy="3957302"/>
          </a:xfrm>
        </p:spPr>
        <p:txBody>
          <a:bodyPr>
            <a:normAutofit/>
          </a:bodyPr>
          <a:lstStyle/>
          <a:p>
            <a:pPr marL="0" indent="0">
              <a:buNone/>
            </a:pPr>
            <a:r>
              <a:rPr lang="en-US" sz="2000" dirty="0">
                <a:solidFill>
                  <a:srgbClr val="FFFFFF"/>
                </a:solidFill>
              </a:rPr>
              <a:t>Looks much better!  </a:t>
            </a:r>
          </a:p>
          <a:p>
            <a:pPr marL="0" indent="0">
              <a:buNone/>
            </a:pPr>
            <a:r>
              <a:rPr lang="en-US" sz="2000" dirty="0">
                <a:solidFill>
                  <a:srgbClr val="FFFFFF"/>
                </a:solidFill>
              </a:rPr>
              <a:t>Let’s look at it on the iPhone X and 8 Plus as well</a:t>
            </a:r>
          </a:p>
        </p:txBody>
      </p:sp>
      <p:pic>
        <p:nvPicPr>
          <p:cNvPr id="14" name="Picture 13">
            <a:extLst>
              <a:ext uri="{FF2B5EF4-FFF2-40B4-BE49-F238E27FC236}">
                <a16:creationId xmlns:a16="http://schemas.microsoft.com/office/drawing/2014/main" id="{C161DC17-0238-8F41-A539-01298AC46FEB}"/>
              </a:ext>
            </a:extLst>
          </p:cNvPr>
          <p:cNvPicPr>
            <a:picLocks noChangeAspect="1"/>
          </p:cNvPicPr>
          <p:nvPr/>
        </p:nvPicPr>
        <p:blipFill>
          <a:blip r:embed="rId3"/>
          <a:stretch>
            <a:fillRect/>
          </a:stretch>
        </p:blipFill>
        <p:spPr>
          <a:xfrm>
            <a:off x="6994830" y="2204508"/>
            <a:ext cx="4965700" cy="2495550"/>
          </a:xfrm>
          <a:prstGeom prst="rect">
            <a:avLst/>
          </a:prstGeom>
        </p:spPr>
      </p:pic>
    </p:spTree>
    <p:extLst>
      <p:ext uri="{BB962C8B-B14F-4D97-AF65-F5344CB8AC3E}">
        <p14:creationId xmlns:p14="http://schemas.microsoft.com/office/powerpoint/2010/main" val="729271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336E1C4-6C20-6A46-AE2C-0264770C42DA}"/>
              </a:ext>
            </a:extLst>
          </p:cNvPr>
          <p:cNvPicPr>
            <a:picLocks noChangeAspect="1"/>
          </p:cNvPicPr>
          <p:nvPr/>
        </p:nvPicPr>
        <p:blipFill>
          <a:blip r:embed="rId2"/>
          <a:stretch>
            <a:fillRect/>
          </a:stretch>
        </p:blipFill>
        <p:spPr>
          <a:xfrm>
            <a:off x="3156002" y="710413"/>
            <a:ext cx="2644116" cy="5566562"/>
          </a:xfrm>
          <a:prstGeom prst="rect">
            <a:avLst/>
          </a:prstGeom>
        </p:spPr>
      </p:pic>
      <p:sp>
        <p:nvSpPr>
          <p:cNvPr id="2" name="Title 1">
            <a:extLst>
              <a:ext uri="{FF2B5EF4-FFF2-40B4-BE49-F238E27FC236}">
                <a16:creationId xmlns:a16="http://schemas.microsoft.com/office/drawing/2014/main" id="{E7E00186-4998-2144-99F3-8D6DC2647A65}"/>
              </a:ext>
            </a:extLst>
          </p:cNvPr>
          <p:cNvSpPr>
            <a:spLocks noGrp="1"/>
          </p:cNvSpPr>
          <p:nvPr>
            <p:ph type="title"/>
          </p:nvPr>
        </p:nvSpPr>
        <p:spPr>
          <a:xfrm>
            <a:off x="855266" y="618518"/>
            <a:ext cx="2851417" cy="1478570"/>
          </a:xfrm>
        </p:spPr>
        <p:txBody>
          <a:bodyPr>
            <a:normAutofit/>
          </a:bodyPr>
          <a:lstStyle/>
          <a:p>
            <a:r>
              <a:rPr lang="en-US" sz="3200" cap="none" dirty="0">
                <a:solidFill>
                  <a:srgbClr val="FFFFFF"/>
                </a:solidFill>
              </a:rPr>
              <a:t>i</a:t>
            </a:r>
            <a:r>
              <a:rPr lang="en-US" sz="3200" dirty="0">
                <a:solidFill>
                  <a:srgbClr val="FFFFFF"/>
                </a:solidFill>
              </a:rPr>
              <a:t>Phone X</a:t>
            </a:r>
            <a:br>
              <a:rPr lang="en-US" sz="3200" dirty="0">
                <a:solidFill>
                  <a:srgbClr val="FFFFFF"/>
                </a:solidFill>
              </a:rPr>
            </a:br>
            <a:endParaRPr lang="en-US" sz="3200" dirty="0">
              <a:solidFill>
                <a:srgbClr val="FFFFFF"/>
              </a:solidFill>
            </a:endParaRPr>
          </a:p>
        </p:txBody>
      </p:sp>
      <p:pic>
        <p:nvPicPr>
          <p:cNvPr id="6" name="Picture 5">
            <a:extLst>
              <a:ext uri="{FF2B5EF4-FFF2-40B4-BE49-F238E27FC236}">
                <a16:creationId xmlns:a16="http://schemas.microsoft.com/office/drawing/2014/main" id="{08309DC4-B665-014F-8E19-23ECC97C0EFC}"/>
              </a:ext>
            </a:extLst>
          </p:cNvPr>
          <p:cNvPicPr>
            <a:picLocks noChangeAspect="1"/>
          </p:cNvPicPr>
          <p:nvPr/>
        </p:nvPicPr>
        <p:blipFill>
          <a:blip r:embed="rId3"/>
          <a:stretch>
            <a:fillRect/>
          </a:stretch>
        </p:blipFill>
        <p:spPr>
          <a:xfrm>
            <a:off x="6495375" y="2097088"/>
            <a:ext cx="5085588" cy="2680081"/>
          </a:xfrm>
          <a:prstGeom prst="rect">
            <a:avLst/>
          </a:prstGeom>
        </p:spPr>
      </p:pic>
    </p:spTree>
    <p:extLst>
      <p:ext uri="{BB962C8B-B14F-4D97-AF65-F5344CB8AC3E}">
        <p14:creationId xmlns:p14="http://schemas.microsoft.com/office/powerpoint/2010/main" val="1509176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2552D5C1-0F0A-8443-8A45-64D571DE9004}"/>
              </a:ext>
            </a:extLst>
          </p:cNvPr>
          <p:cNvPicPr>
            <a:picLocks noChangeAspect="1"/>
          </p:cNvPicPr>
          <p:nvPr/>
        </p:nvPicPr>
        <p:blipFill>
          <a:blip r:embed="rId2"/>
          <a:stretch>
            <a:fillRect/>
          </a:stretch>
        </p:blipFill>
        <p:spPr>
          <a:xfrm>
            <a:off x="4143678" y="669138"/>
            <a:ext cx="2992026" cy="5566562"/>
          </a:xfrm>
          <a:prstGeom prst="rect">
            <a:avLst/>
          </a:prstGeom>
        </p:spPr>
      </p:pic>
      <p:sp>
        <p:nvSpPr>
          <p:cNvPr id="2" name="Title 1">
            <a:extLst>
              <a:ext uri="{FF2B5EF4-FFF2-40B4-BE49-F238E27FC236}">
                <a16:creationId xmlns:a16="http://schemas.microsoft.com/office/drawing/2014/main" id="{610879EB-99D0-BE40-9A55-76CDB7A396F2}"/>
              </a:ext>
            </a:extLst>
          </p:cNvPr>
          <p:cNvSpPr>
            <a:spLocks noGrp="1"/>
          </p:cNvSpPr>
          <p:nvPr>
            <p:ph type="title"/>
          </p:nvPr>
        </p:nvSpPr>
        <p:spPr>
          <a:xfrm>
            <a:off x="1292261" y="389918"/>
            <a:ext cx="2851417" cy="753082"/>
          </a:xfrm>
        </p:spPr>
        <p:txBody>
          <a:bodyPr>
            <a:normAutofit fontScale="90000"/>
          </a:bodyPr>
          <a:lstStyle/>
          <a:p>
            <a:r>
              <a:rPr lang="en-US" sz="3200" cap="none" dirty="0">
                <a:solidFill>
                  <a:srgbClr val="FFFFFF"/>
                </a:solidFill>
              </a:rPr>
              <a:t>i</a:t>
            </a:r>
            <a:r>
              <a:rPr lang="en-US" sz="3200" dirty="0">
                <a:solidFill>
                  <a:srgbClr val="FFFFFF"/>
                </a:solidFill>
              </a:rPr>
              <a:t>Phone 8 Plus</a:t>
            </a:r>
            <a:br>
              <a:rPr lang="en-US" sz="3200" dirty="0">
                <a:solidFill>
                  <a:srgbClr val="FFFFFF"/>
                </a:solidFill>
              </a:rPr>
            </a:br>
            <a:endParaRPr lang="en-US" sz="3200" dirty="0">
              <a:solidFill>
                <a:srgbClr val="FFFFFF"/>
              </a:solidFill>
            </a:endParaRPr>
          </a:p>
        </p:txBody>
      </p:sp>
      <p:sp>
        <p:nvSpPr>
          <p:cNvPr id="10" name="Content Placeholder 9"/>
          <p:cNvSpPr>
            <a:spLocks noGrp="1"/>
          </p:cNvSpPr>
          <p:nvPr>
            <p:ph idx="1"/>
          </p:nvPr>
        </p:nvSpPr>
        <p:spPr>
          <a:xfrm>
            <a:off x="898526" y="974558"/>
            <a:ext cx="2862444" cy="5402179"/>
          </a:xfrm>
        </p:spPr>
        <p:txBody>
          <a:bodyPr>
            <a:normAutofit fontScale="62500" lnSpcReduction="20000"/>
          </a:bodyPr>
          <a:lstStyle/>
          <a:p>
            <a:pPr marL="0" indent="0">
              <a:buNone/>
            </a:pPr>
            <a:r>
              <a:rPr lang="en-US" sz="3300" dirty="0">
                <a:solidFill>
                  <a:srgbClr val="FFFFFF"/>
                </a:solidFill>
              </a:rPr>
              <a:t>We can see that the UI looks much better and is more consistent than it was before.  </a:t>
            </a:r>
          </a:p>
          <a:p>
            <a:pPr marL="0" indent="0">
              <a:buNone/>
            </a:pPr>
            <a:r>
              <a:rPr lang="en-US" sz="3300" dirty="0">
                <a:solidFill>
                  <a:srgbClr val="FFFFFF"/>
                </a:solidFill>
              </a:rPr>
              <a:t>We will now work on an in class lab that will get us more familiar with Auto Layouts and other UI views.  We will create an application with 2 labels, a text field and a button and use the auto layout to layout and position the views in the root </a:t>
            </a:r>
            <a:r>
              <a:rPr lang="en-US" sz="3300">
                <a:solidFill>
                  <a:srgbClr val="FFFFFF"/>
                </a:solidFill>
              </a:rPr>
              <a:t>view </a:t>
            </a:r>
            <a:endParaRPr lang="en-US" sz="3300" dirty="0">
              <a:solidFill>
                <a:srgbClr val="FFFFFF"/>
              </a:solidFill>
            </a:endParaRPr>
          </a:p>
        </p:txBody>
      </p:sp>
      <p:pic>
        <p:nvPicPr>
          <p:cNvPr id="6" name="Picture 5">
            <a:extLst>
              <a:ext uri="{FF2B5EF4-FFF2-40B4-BE49-F238E27FC236}">
                <a16:creationId xmlns:a16="http://schemas.microsoft.com/office/drawing/2014/main" id="{8172210C-2C64-9849-B748-1E06C05EC4A7}"/>
              </a:ext>
            </a:extLst>
          </p:cNvPr>
          <p:cNvPicPr>
            <a:picLocks noChangeAspect="1"/>
          </p:cNvPicPr>
          <p:nvPr/>
        </p:nvPicPr>
        <p:blipFill>
          <a:blip r:embed="rId3"/>
          <a:stretch>
            <a:fillRect/>
          </a:stretch>
        </p:blipFill>
        <p:spPr>
          <a:xfrm>
            <a:off x="7256781" y="2062903"/>
            <a:ext cx="4897120" cy="2778760"/>
          </a:xfrm>
          <a:prstGeom prst="rect">
            <a:avLst/>
          </a:prstGeom>
        </p:spPr>
      </p:pic>
    </p:spTree>
    <p:extLst>
      <p:ext uri="{BB962C8B-B14F-4D97-AF65-F5344CB8AC3E}">
        <p14:creationId xmlns:p14="http://schemas.microsoft.com/office/powerpoint/2010/main" val="28277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15" name="Round Diagonal Corner Rectangle 6">
            <a:extLst>
              <a:ext uri="{FF2B5EF4-FFF2-40B4-BE49-F238E27FC236}">
                <a16:creationId xmlns:a16="http://schemas.microsoft.com/office/drawing/2014/main" id="{F57FEC46-F8CB-4925-8DAC-B57A9F5CC2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164C01EA-523A-1843-BFCA-A3B5D1C62BC9}"/>
              </a:ext>
            </a:extLst>
          </p:cNvPr>
          <p:cNvPicPr>
            <a:picLocks noChangeAspect="1"/>
          </p:cNvPicPr>
          <p:nvPr/>
        </p:nvPicPr>
        <p:blipFill>
          <a:blip r:embed="rId3"/>
          <a:stretch>
            <a:fillRect/>
          </a:stretch>
        </p:blipFill>
        <p:spPr>
          <a:xfrm>
            <a:off x="1651714" y="1137621"/>
            <a:ext cx="2128443" cy="4577297"/>
          </a:xfrm>
          <a:prstGeom prst="rect">
            <a:avLst/>
          </a:prstGeom>
        </p:spPr>
      </p:pic>
      <p:sp>
        <p:nvSpPr>
          <p:cNvPr id="2" name="Title 1">
            <a:extLst>
              <a:ext uri="{FF2B5EF4-FFF2-40B4-BE49-F238E27FC236}">
                <a16:creationId xmlns:a16="http://schemas.microsoft.com/office/drawing/2014/main" id="{93BA4D71-A5B7-9743-A7FF-23F28DAE6F18}"/>
              </a:ext>
            </a:extLst>
          </p:cNvPr>
          <p:cNvSpPr>
            <a:spLocks noGrp="1"/>
          </p:cNvSpPr>
          <p:nvPr>
            <p:ph type="title"/>
          </p:nvPr>
        </p:nvSpPr>
        <p:spPr>
          <a:xfrm>
            <a:off x="5128643" y="618518"/>
            <a:ext cx="6188402" cy="1478570"/>
          </a:xfrm>
        </p:spPr>
        <p:txBody>
          <a:bodyPr vert="horz" lIns="91440" tIns="45720" rIns="91440" bIns="45720" rtlCol="0">
            <a:normAutofit/>
          </a:bodyPr>
          <a:lstStyle/>
          <a:p>
            <a:r>
              <a:rPr lang="en-US" dirty="0"/>
              <a:t>iPhone X Portrait Mode</a:t>
            </a:r>
          </a:p>
        </p:txBody>
      </p:sp>
      <p:sp>
        <p:nvSpPr>
          <p:cNvPr id="10" name="Content Placeholder 9"/>
          <p:cNvSpPr>
            <a:spLocks noGrp="1"/>
          </p:cNvSpPr>
          <p:nvPr>
            <p:ph idx="1"/>
          </p:nvPr>
        </p:nvSpPr>
        <p:spPr>
          <a:xfrm>
            <a:off x="5128643" y="2249487"/>
            <a:ext cx="6188402" cy="3541714"/>
          </a:xfrm>
        </p:spPr>
        <p:txBody>
          <a:bodyPr vert="horz" lIns="91440" tIns="45720" rIns="91440" bIns="45720" rtlCol="0">
            <a:normAutofit/>
          </a:bodyPr>
          <a:lstStyle/>
          <a:p>
            <a:pPr marL="0" indent="0">
              <a:buNone/>
            </a:pPr>
            <a:r>
              <a:rPr lang="en-US" sz="2000" cap="all" dirty="0"/>
              <a:t>T</a:t>
            </a:r>
            <a:r>
              <a:rPr lang="en-US" sz="2000" dirty="0"/>
              <a:t>his was the original view in which the labels and the button were placed in the IDE. the labels are centered horizontally and the button on the bottom of the view. Not too bad right?</a:t>
            </a:r>
          </a:p>
          <a:p>
            <a:pPr marL="0" indent="0">
              <a:buNone/>
            </a:pPr>
            <a:r>
              <a:rPr lang="en-US" sz="2000" dirty="0"/>
              <a:t>Well, lets change the orientation and screen sizes and see how it looks then</a:t>
            </a:r>
          </a:p>
        </p:txBody>
      </p:sp>
    </p:spTree>
    <p:extLst>
      <p:ext uri="{BB962C8B-B14F-4D97-AF65-F5344CB8AC3E}">
        <p14:creationId xmlns:p14="http://schemas.microsoft.com/office/powerpoint/2010/main" val="358865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15" name="Round Diagonal Corner Rectangle 11">
            <a:extLst>
              <a:ext uri="{FF2B5EF4-FFF2-40B4-BE49-F238E27FC236}">
                <a16:creationId xmlns:a16="http://schemas.microsoft.com/office/drawing/2014/main" id="{E4B7B3E3-827A-48BE-AD67-A57C45AA69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270E876C-6320-BD49-90C5-E2AF6BF73268}"/>
              </a:ext>
            </a:extLst>
          </p:cNvPr>
          <p:cNvPicPr>
            <a:picLocks noChangeAspect="1"/>
          </p:cNvPicPr>
          <p:nvPr/>
        </p:nvPicPr>
        <p:blipFill>
          <a:blip r:embed="rId3"/>
          <a:stretch>
            <a:fillRect/>
          </a:stretch>
        </p:blipFill>
        <p:spPr>
          <a:xfrm>
            <a:off x="1118988" y="1676600"/>
            <a:ext cx="6112382" cy="3499338"/>
          </a:xfrm>
          <a:prstGeom prst="rect">
            <a:avLst/>
          </a:prstGeom>
        </p:spPr>
      </p:pic>
      <p:sp>
        <p:nvSpPr>
          <p:cNvPr id="2" name="Title 1">
            <a:extLst>
              <a:ext uri="{FF2B5EF4-FFF2-40B4-BE49-F238E27FC236}">
                <a16:creationId xmlns:a16="http://schemas.microsoft.com/office/drawing/2014/main" id="{41830AAD-DC01-9042-BA9C-B3C967770ED8}"/>
              </a:ext>
            </a:extLst>
          </p:cNvPr>
          <p:cNvSpPr>
            <a:spLocks noGrp="1"/>
          </p:cNvSpPr>
          <p:nvPr>
            <p:ph type="title"/>
          </p:nvPr>
        </p:nvSpPr>
        <p:spPr>
          <a:xfrm>
            <a:off x="7816104" y="68772"/>
            <a:ext cx="4119223" cy="1478570"/>
          </a:xfrm>
        </p:spPr>
        <p:txBody>
          <a:bodyPr anchor="b">
            <a:normAutofit/>
          </a:bodyPr>
          <a:lstStyle/>
          <a:p>
            <a:r>
              <a:rPr lang="en-US" sz="2800" dirty="0"/>
              <a:t>iPhone x Landscape mode</a:t>
            </a:r>
          </a:p>
        </p:txBody>
      </p:sp>
      <p:sp>
        <p:nvSpPr>
          <p:cNvPr id="10" name="Content Placeholder 9"/>
          <p:cNvSpPr>
            <a:spLocks noGrp="1"/>
          </p:cNvSpPr>
          <p:nvPr>
            <p:ph idx="1"/>
          </p:nvPr>
        </p:nvSpPr>
        <p:spPr>
          <a:xfrm>
            <a:off x="8036041" y="2249487"/>
            <a:ext cx="3281004" cy="3541714"/>
          </a:xfrm>
        </p:spPr>
        <p:txBody>
          <a:bodyPr>
            <a:normAutofit/>
          </a:bodyPr>
          <a:lstStyle/>
          <a:p>
            <a:r>
              <a:rPr lang="en-US" sz="2000" dirty="0"/>
              <a:t>When we switch to landscape mode we can see that the labels have moved position and are no longer centered and the button is no longer displayed on the screen.  It is beyond the viewing area of the device</a:t>
            </a:r>
          </a:p>
        </p:txBody>
      </p:sp>
    </p:spTree>
    <p:extLst>
      <p:ext uri="{BB962C8B-B14F-4D97-AF65-F5344CB8AC3E}">
        <p14:creationId xmlns:p14="http://schemas.microsoft.com/office/powerpoint/2010/main" val="343311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75" name="Picture 2">
            <a:extLst>
              <a:ext uri="{FF2B5EF4-FFF2-40B4-BE49-F238E27FC236}">
                <a16:creationId xmlns:a16="http://schemas.microsoft.com/office/drawing/2014/main" id="{EDA90D89-770A-4C09-978C-9E38FE15649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nvGrpSpPr>
          <p:cNvPr id="76" name="Group 16">
            <a:extLst>
              <a:ext uri="{FF2B5EF4-FFF2-40B4-BE49-F238E27FC236}">
                <a16:creationId xmlns:a16="http://schemas.microsoft.com/office/drawing/2014/main" id="{A3B344D7-1AE2-4947-876E-2A526745006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8" name="Rectangle 5">
              <a:extLst>
                <a:ext uri="{FF2B5EF4-FFF2-40B4-BE49-F238E27FC236}">
                  <a16:creationId xmlns:a16="http://schemas.microsoft.com/office/drawing/2014/main" id="{D6633E5C-867B-4E17-9151-FF0FDB122BC6}"/>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2D5EDC2E-587B-4E85-8185-D99B438AB5FA}"/>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id="{996B1479-D8B0-4D98-B382-877F9A3AE6B4}"/>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1" name="Rectangle 8">
              <a:extLst>
                <a:ext uri="{FF2B5EF4-FFF2-40B4-BE49-F238E27FC236}">
                  <a16:creationId xmlns:a16="http://schemas.microsoft.com/office/drawing/2014/main" id="{3B7BA112-C364-4D4C-97F9-A1DC76F1E515}"/>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22" name="Freeform 9">
              <a:extLst>
                <a:ext uri="{FF2B5EF4-FFF2-40B4-BE49-F238E27FC236}">
                  <a16:creationId xmlns:a16="http://schemas.microsoft.com/office/drawing/2014/main" id="{8B9D9B13-8F5D-41E6-93D6-CDFEB34AB278}"/>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id="{B5720BDB-EA73-4DE9-8A10-11DA3A1AC197}"/>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id="{F1D2313E-4168-41D0-A5B5-2187D1B3339D}"/>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id="{0F1B19F3-A09E-4891-8916-D5F8B0B2A176}"/>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id="{4D61F564-BB90-4A5C-829A-4F984FD6CD96}"/>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id="{3803B77E-8C29-4857-B5C1-B89B01F46E08}"/>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id="{B96F39B0-FB50-4957-8F85-2E2CCF6D7E89}"/>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9" name="Freeform 16">
              <a:extLst>
                <a:ext uri="{FF2B5EF4-FFF2-40B4-BE49-F238E27FC236}">
                  <a16:creationId xmlns:a16="http://schemas.microsoft.com/office/drawing/2014/main" id="{A54B5837-452A-4FC3-A8C8-E275AA92923D}"/>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0" name="Freeform 17">
              <a:extLst>
                <a:ext uri="{FF2B5EF4-FFF2-40B4-BE49-F238E27FC236}">
                  <a16:creationId xmlns:a16="http://schemas.microsoft.com/office/drawing/2014/main" id="{FDE2A683-C13C-4A7F-935C-4C5279BF5039}"/>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id="{30C5773F-6573-4E1F-B3DC-BB2B01D88D6A}"/>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id="{E280F9F5-EF46-41DF-B672-013B025B96B5}"/>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id="{5876ADD8-345E-4A8D-81CB-0D5C3F76F8B9}"/>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4" name="Freeform 21">
              <a:extLst>
                <a:ext uri="{FF2B5EF4-FFF2-40B4-BE49-F238E27FC236}">
                  <a16:creationId xmlns:a16="http://schemas.microsoft.com/office/drawing/2014/main" id="{8D2F7216-B310-4AB4-9948-2CF747F77FF9}"/>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5" name="Freeform 22">
              <a:extLst>
                <a:ext uri="{FF2B5EF4-FFF2-40B4-BE49-F238E27FC236}">
                  <a16:creationId xmlns:a16="http://schemas.microsoft.com/office/drawing/2014/main" id="{D113E940-FD31-4B25-B33F-5B213CC75889}"/>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id="{D6211283-9342-40E7-88F7-14A9028450A7}"/>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id="{B0118661-823B-4754-B0E3-52ACCB8DF846}"/>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id="{263B289D-A43D-47C8-AA8E-40C86C6084AF}"/>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id="{D5A2D8F7-A5A4-4B2E-89AE-F99CC5B057A5}"/>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id="{6847785C-2F02-4845-9257-9DE5E6EDA055}"/>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id="{4B83A129-3D7E-44D8-8C6C-9DE73E129BB5}"/>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id="{7E1A9847-AC3D-4B5D-A29A-A93B0C6ABA84}"/>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id="{2450F521-5F68-4148-9905-6232B08F89BB}"/>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id="{8C6F916A-08CA-4F4C-BDBA-0F63A621FE68}"/>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5" name="Freeform 32">
              <a:extLst>
                <a:ext uri="{FF2B5EF4-FFF2-40B4-BE49-F238E27FC236}">
                  <a16:creationId xmlns:a16="http://schemas.microsoft.com/office/drawing/2014/main" id="{D68FB199-D330-4EF4-94F5-1C07371E874F}"/>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6" name="Rectangle 33">
              <a:extLst>
                <a:ext uri="{FF2B5EF4-FFF2-40B4-BE49-F238E27FC236}">
                  <a16:creationId xmlns:a16="http://schemas.microsoft.com/office/drawing/2014/main" id="{3B67568D-CC47-4BBA-A084-154AEAA8256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47" name="Freeform 34">
              <a:extLst>
                <a:ext uri="{FF2B5EF4-FFF2-40B4-BE49-F238E27FC236}">
                  <a16:creationId xmlns:a16="http://schemas.microsoft.com/office/drawing/2014/main" id="{C9C25D1A-5E1E-4B22-B8D3-B0F5263921F0}"/>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8" name="Freeform 35">
              <a:extLst>
                <a:ext uri="{FF2B5EF4-FFF2-40B4-BE49-F238E27FC236}">
                  <a16:creationId xmlns:a16="http://schemas.microsoft.com/office/drawing/2014/main" id="{4D8DB054-D1D3-4C30-B62E-7F2C6A81253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9" name="Freeform 36">
              <a:extLst>
                <a:ext uri="{FF2B5EF4-FFF2-40B4-BE49-F238E27FC236}">
                  <a16:creationId xmlns:a16="http://schemas.microsoft.com/office/drawing/2014/main" id="{9EB76371-2F16-4BA0-994C-2575FD9336B2}"/>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0" name="Freeform 37">
              <a:extLst>
                <a:ext uri="{FF2B5EF4-FFF2-40B4-BE49-F238E27FC236}">
                  <a16:creationId xmlns:a16="http://schemas.microsoft.com/office/drawing/2014/main" id="{2B61AF6D-2A6D-4C90-BCCA-CD97F7246FD0}"/>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1" name="Freeform 38">
              <a:extLst>
                <a:ext uri="{FF2B5EF4-FFF2-40B4-BE49-F238E27FC236}">
                  <a16:creationId xmlns:a16="http://schemas.microsoft.com/office/drawing/2014/main" id="{B35F6DFD-5D34-4BE6-8B2A-0D6CDCE28B9D}"/>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2" name="Freeform 39">
              <a:extLst>
                <a:ext uri="{FF2B5EF4-FFF2-40B4-BE49-F238E27FC236}">
                  <a16:creationId xmlns:a16="http://schemas.microsoft.com/office/drawing/2014/main" id="{BCB0EEDB-7826-499E-BB87-6D0DD545F0D8}"/>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3" name="Freeform 40">
              <a:extLst>
                <a:ext uri="{FF2B5EF4-FFF2-40B4-BE49-F238E27FC236}">
                  <a16:creationId xmlns:a16="http://schemas.microsoft.com/office/drawing/2014/main" id="{F16B5CE0-3198-436D-888B-A01A98384453}"/>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4" name="Freeform 41">
              <a:extLst>
                <a:ext uri="{FF2B5EF4-FFF2-40B4-BE49-F238E27FC236}">
                  <a16:creationId xmlns:a16="http://schemas.microsoft.com/office/drawing/2014/main" id="{B550414A-8DF0-4572-A382-B88DBE0B45ED}"/>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5" name="Freeform 42">
              <a:extLst>
                <a:ext uri="{FF2B5EF4-FFF2-40B4-BE49-F238E27FC236}">
                  <a16:creationId xmlns:a16="http://schemas.microsoft.com/office/drawing/2014/main" id="{AFB98517-BD8F-45DD-A2BA-52FD61A48AF9}"/>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6" name="Freeform 43">
              <a:extLst>
                <a:ext uri="{FF2B5EF4-FFF2-40B4-BE49-F238E27FC236}">
                  <a16:creationId xmlns:a16="http://schemas.microsoft.com/office/drawing/2014/main" id="{78C67202-AF18-4690-8000-4C12C4042C35}"/>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7" name="Freeform 44">
              <a:extLst>
                <a:ext uri="{FF2B5EF4-FFF2-40B4-BE49-F238E27FC236}">
                  <a16:creationId xmlns:a16="http://schemas.microsoft.com/office/drawing/2014/main" id="{AD51A156-6972-43DA-BF32-CA187641B3A2}"/>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8" name="Rectangle 45">
              <a:extLst>
                <a:ext uri="{FF2B5EF4-FFF2-40B4-BE49-F238E27FC236}">
                  <a16:creationId xmlns:a16="http://schemas.microsoft.com/office/drawing/2014/main" id="{B5CE61CC-EBDF-4355-A6C3-D44E62D7849F}"/>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59" name="Freeform 46">
              <a:extLst>
                <a:ext uri="{FF2B5EF4-FFF2-40B4-BE49-F238E27FC236}">
                  <a16:creationId xmlns:a16="http://schemas.microsoft.com/office/drawing/2014/main" id="{ACB1B7F1-FBEF-48FA-97A7-9FAE7708E99A}"/>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0" name="Freeform 47">
              <a:extLst>
                <a:ext uri="{FF2B5EF4-FFF2-40B4-BE49-F238E27FC236}">
                  <a16:creationId xmlns:a16="http://schemas.microsoft.com/office/drawing/2014/main" id="{4851370A-7D0E-4B9F-BA8B-B1966748FBBE}"/>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1" name="Freeform 48">
              <a:extLst>
                <a:ext uri="{FF2B5EF4-FFF2-40B4-BE49-F238E27FC236}">
                  <a16:creationId xmlns:a16="http://schemas.microsoft.com/office/drawing/2014/main" id="{B882F537-DDEB-49AE-BF36-6380A45F03E0}"/>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2" name="Freeform 49">
              <a:extLst>
                <a:ext uri="{FF2B5EF4-FFF2-40B4-BE49-F238E27FC236}">
                  <a16:creationId xmlns:a16="http://schemas.microsoft.com/office/drawing/2014/main" id="{A53D3CF4-BFB0-4D0B-8471-26ACAFE0A5D8}"/>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3" name="Freeform 50">
              <a:extLst>
                <a:ext uri="{FF2B5EF4-FFF2-40B4-BE49-F238E27FC236}">
                  <a16:creationId xmlns:a16="http://schemas.microsoft.com/office/drawing/2014/main" id="{13BC2FA8-8256-44BD-9A62-0EE83D6476CE}"/>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4" name="Freeform 51">
              <a:extLst>
                <a:ext uri="{FF2B5EF4-FFF2-40B4-BE49-F238E27FC236}">
                  <a16:creationId xmlns:a16="http://schemas.microsoft.com/office/drawing/2014/main" id="{90A9C5D2-72E3-4B31-A271-57A883ADC42A}"/>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5" name="Freeform 52">
              <a:extLst>
                <a:ext uri="{FF2B5EF4-FFF2-40B4-BE49-F238E27FC236}">
                  <a16:creationId xmlns:a16="http://schemas.microsoft.com/office/drawing/2014/main" id="{2A5948D4-F239-4BEA-8E38-76F358E3EE79}"/>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6" name="Freeform 53">
              <a:extLst>
                <a:ext uri="{FF2B5EF4-FFF2-40B4-BE49-F238E27FC236}">
                  <a16:creationId xmlns:a16="http://schemas.microsoft.com/office/drawing/2014/main" id="{7384B304-194D-400B-B568-5E6DEA885AD8}"/>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7" name="Freeform 54">
              <a:extLst>
                <a:ext uri="{FF2B5EF4-FFF2-40B4-BE49-F238E27FC236}">
                  <a16:creationId xmlns:a16="http://schemas.microsoft.com/office/drawing/2014/main" id="{B680594F-341A-4C19-BF7F-F6D76386A86E}"/>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8" name="Freeform 55">
              <a:extLst>
                <a:ext uri="{FF2B5EF4-FFF2-40B4-BE49-F238E27FC236}">
                  <a16:creationId xmlns:a16="http://schemas.microsoft.com/office/drawing/2014/main" id="{4EA6807C-3B8A-43FE-BA1B-8D6D3851FFF7}"/>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9" name="Freeform 56">
              <a:extLst>
                <a:ext uri="{FF2B5EF4-FFF2-40B4-BE49-F238E27FC236}">
                  <a16:creationId xmlns:a16="http://schemas.microsoft.com/office/drawing/2014/main" id="{BA316439-CB72-49C9-BE80-934799D83898}"/>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0" name="Freeform 57">
              <a:extLst>
                <a:ext uri="{FF2B5EF4-FFF2-40B4-BE49-F238E27FC236}">
                  <a16:creationId xmlns:a16="http://schemas.microsoft.com/office/drawing/2014/main" id="{6BC7FE05-950C-4A73-B6A9-282B142C799A}"/>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1" name="Freeform 58">
              <a:extLst>
                <a:ext uri="{FF2B5EF4-FFF2-40B4-BE49-F238E27FC236}">
                  <a16:creationId xmlns:a16="http://schemas.microsoft.com/office/drawing/2014/main" id="{81C014C7-E085-4923-B533-732801FC24AF}"/>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77" name="Round Diagonal Corner Rectangle 6">
            <a:extLst>
              <a:ext uri="{FF2B5EF4-FFF2-40B4-BE49-F238E27FC236}">
                <a16:creationId xmlns:a16="http://schemas.microsoft.com/office/drawing/2014/main" id="{E514B1EB-1EB9-4A85-9C31-C41C1A7CE7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F7BFDD5D-0201-D24C-81FB-9B6E8D9311AB}"/>
              </a:ext>
            </a:extLst>
          </p:cNvPr>
          <p:cNvPicPr>
            <a:picLocks noChangeAspect="1"/>
          </p:cNvPicPr>
          <p:nvPr/>
        </p:nvPicPr>
        <p:blipFill>
          <a:blip r:embed="rId4"/>
          <a:stretch>
            <a:fillRect/>
          </a:stretch>
        </p:blipFill>
        <p:spPr>
          <a:xfrm>
            <a:off x="7011258" y="1136606"/>
            <a:ext cx="3455859" cy="4577297"/>
          </a:xfrm>
          <a:prstGeom prst="rect">
            <a:avLst/>
          </a:prstGeom>
        </p:spPr>
      </p:pic>
      <p:sp>
        <p:nvSpPr>
          <p:cNvPr id="2" name="Title 1">
            <a:extLst>
              <a:ext uri="{FF2B5EF4-FFF2-40B4-BE49-F238E27FC236}">
                <a16:creationId xmlns:a16="http://schemas.microsoft.com/office/drawing/2014/main" id="{FC0FAFE5-31F1-9949-91E4-0FDB53704D35}"/>
              </a:ext>
            </a:extLst>
          </p:cNvPr>
          <p:cNvSpPr>
            <a:spLocks noGrp="1"/>
          </p:cNvSpPr>
          <p:nvPr>
            <p:ph type="title"/>
          </p:nvPr>
        </p:nvSpPr>
        <p:spPr>
          <a:xfrm>
            <a:off x="1996347" y="486570"/>
            <a:ext cx="4814887" cy="1214436"/>
          </a:xfrm>
        </p:spPr>
        <p:txBody>
          <a:bodyPr vert="horz" lIns="91440" tIns="45720" rIns="91440" bIns="45720" rtlCol="0" anchor="b">
            <a:normAutofit/>
          </a:bodyPr>
          <a:lstStyle/>
          <a:p>
            <a:r>
              <a:rPr lang="en-US" dirty="0"/>
              <a:t>iPad Pro 12.9” Portrait mode</a:t>
            </a:r>
          </a:p>
        </p:txBody>
      </p:sp>
      <p:sp>
        <p:nvSpPr>
          <p:cNvPr id="10" name="Content Placeholder 9"/>
          <p:cNvSpPr>
            <a:spLocks noGrp="1"/>
          </p:cNvSpPr>
          <p:nvPr>
            <p:ph idx="1"/>
          </p:nvPr>
        </p:nvSpPr>
        <p:spPr>
          <a:xfrm>
            <a:off x="1932432" y="2366963"/>
            <a:ext cx="3734942" cy="2052720"/>
          </a:xfrm>
        </p:spPr>
        <p:txBody>
          <a:bodyPr vert="horz" lIns="91440" tIns="45720" rIns="91440" bIns="45720" rtlCol="0">
            <a:normAutofit/>
          </a:bodyPr>
          <a:lstStyle/>
          <a:p>
            <a:pPr marL="0" indent="0">
              <a:buNone/>
            </a:pPr>
            <a:r>
              <a:rPr lang="en-US" sz="2000" cap="all" dirty="0"/>
              <a:t>N</a:t>
            </a:r>
            <a:r>
              <a:rPr lang="en-US" sz="2000" dirty="0"/>
              <a:t>otice how much wasted space there is</a:t>
            </a:r>
            <a:endParaRPr lang="en-US" sz="2000" cap="all" dirty="0"/>
          </a:p>
        </p:txBody>
      </p:sp>
    </p:spTree>
    <p:extLst>
      <p:ext uri="{BB962C8B-B14F-4D97-AF65-F5344CB8AC3E}">
        <p14:creationId xmlns:p14="http://schemas.microsoft.com/office/powerpoint/2010/main" val="3622062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DA90D89-770A-4C09-978C-9E38FE15649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3B344D7-1AE2-4947-876E-2A526745006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6" name="Rectangle 5">
              <a:extLst>
                <a:ext uri="{FF2B5EF4-FFF2-40B4-BE49-F238E27FC236}">
                  <a16:creationId xmlns:a16="http://schemas.microsoft.com/office/drawing/2014/main" id="{D6633E5C-867B-4E17-9151-FF0FDB122BC6}"/>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2D5EDC2E-587B-4E85-8185-D99B438AB5FA}"/>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996B1479-D8B0-4D98-B382-877F9A3AE6B4}"/>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3B7BA112-C364-4D4C-97F9-A1DC76F1E515}"/>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8B9D9B13-8F5D-41E6-93D6-CDFEB34AB278}"/>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B5720BDB-EA73-4DE9-8A10-11DA3A1AC197}"/>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F1D2313E-4168-41D0-A5B5-2187D1B3339D}"/>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0F1B19F3-A09E-4891-8916-D5F8B0B2A176}"/>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4D61F564-BB90-4A5C-829A-4F984FD6CD96}"/>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3803B77E-8C29-4857-B5C1-B89B01F46E08}"/>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96F39B0-FB50-4957-8F85-2E2CCF6D7E89}"/>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A54B5837-452A-4FC3-A8C8-E275AA92923D}"/>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FDE2A683-C13C-4A7F-935C-4C5279BF5039}"/>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30C5773F-6573-4E1F-B3DC-BB2B01D88D6A}"/>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E280F9F5-EF46-41DF-B672-013B025B96B5}"/>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5876ADD8-345E-4A8D-81CB-0D5C3F76F8B9}"/>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8D2F7216-B310-4AB4-9948-2CF747F77FF9}"/>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D113E940-FD31-4B25-B33F-5B213CC75889}"/>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D6211283-9342-40E7-88F7-14A9028450A7}"/>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B0118661-823B-4754-B0E3-52ACCB8DF846}"/>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263B289D-A43D-47C8-AA8E-40C86C6084AF}"/>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D5A2D8F7-A5A4-4B2E-89AE-F99CC5B057A5}"/>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6847785C-2F02-4845-9257-9DE5E6EDA055}"/>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B83A129-3D7E-44D8-8C6C-9DE73E129BB5}"/>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7E1A9847-AC3D-4B5D-A29A-A93B0C6ABA84}"/>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2450F521-5F68-4148-9905-6232B08F89BB}"/>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8C6F916A-08CA-4F4C-BDBA-0F63A621FE68}"/>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D68FB199-D330-4EF4-94F5-1C07371E874F}"/>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3B67568D-CC47-4BBA-A084-154AEAA8256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C9C25D1A-5E1E-4B22-B8D3-B0F5263921F0}"/>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4D8DB054-D1D3-4C30-B62E-7F2C6A81253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9EB76371-2F16-4BA0-994C-2575FD9336B2}"/>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2B61AF6D-2A6D-4C90-BCCA-CD97F7246FD0}"/>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B35F6DFD-5D34-4BE6-8B2A-0D6CDCE28B9D}"/>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BCB0EEDB-7826-499E-BB87-6D0DD545F0D8}"/>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F16B5CE0-3198-436D-888B-A01A98384453}"/>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B550414A-8DF0-4572-A382-B88DBE0B45ED}"/>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AFB98517-BD8F-45DD-A2BA-52FD61A48AF9}"/>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78C67202-AF18-4690-8000-4C12C4042C35}"/>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AD51A156-6972-43DA-BF32-CA187641B3A2}"/>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id="{B5CE61CC-EBDF-4355-A6C3-D44E62D7849F}"/>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ACB1B7F1-FBEF-48FA-97A7-9FAE7708E99A}"/>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id="{4851370A-7D0E-4B9F-BA8B-B1966748FBBE}"/>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id="{B882F537-DDEB-49AE-BF36-6380A45F03E0}"/>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id="{A53D3CF4-BFB0-4D0B-8471-26ACAFE0A5D8}"/>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id="{13BC2FA8-8256-44BD-9A62-0EE83D6476CE}"/>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id="{90A9C5D2-72E3-4B31-A271-57A883ADC42A}"/>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id="{2A5948D4-F239-4BEA-8E38-76F358E3EE79}"/>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id="{7384B304-194D-400B-B568-5E6DEA885AD8}"/>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id="{B680594F-341A-4C19-BF7F-F6D76386A86E}"/>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id="{4EA6807C-3B8A-43FE-BA1B-8D6D3851FFF7}"/>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id="{BA316439-CB72-49C9-BE80-934799D83898}"/>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6BC7FE05-950C-4A73-B6A9-282B142C799A}"/>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81C014C7-E085-4923-B533-732801FC24AF}"/>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71" name="Round Diagonal Corner Rectangle 6">
            <a:extLst>
              <a:ext uri="{FF2B5EF4-FFF2-40B4-BE49-F238E27FC236}">
                <a16:creationId xmlns:a16="http://schemas.microsoft.com/office/drawing/2014/main" id="{E514B1EB-1EB9-4A85-9C31-C41C1A7CE7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7453849F-C58D-7F4C-8AAD-9BC291452F18}"/>
              </a:ext>
            </a:extLst>
          </p:cNvPr>
          <p:cNvPicPr>
            <a:picLocks noChangeAspect="1"/>
          </p:cNvPicPr>
          <p:nvPr/>
        </p:nvPicPr>
        <p:blipFill>
          <a:blip r:embed="rId4"/>
          <a:stretch>
            <a:fillRect/>
          </a:stretch>
        </p:blipFill>
        <p:spPr>
          <a:xfrm>
            <a:off x="6421396" y="1646350"/>
            <a:ext cx="4635583" cy="3557808"/>
          </a:xfrm>
          <a:prstGeom prst="rect">
            <a:avLst/>
          </a:prstGeom>
        </p:spPr>
      </p:pic>
      <p:sp>
        <p:nvSpPr>
          <p:cNvPr id="2" name="Title 1">
            <a:extLst>
              <a:ext uri="{FF2B5EF4-FFF2-40B4-BE49-F238E27FC236}">
                <a16:creationId xmlns:a16="http://schemas.microsoft.com/office/drawing/2014/main" id="{C0DCAA0F-8F97-5442-8027-18B85D38F092}"/>
              </a:ext>
            </a:extLst>
          </p:cNvPr>
          <p:cNvSpPr>
            <a:spLocks noGrp="1"/>
          </p:cNvSpPr>
          <p:nvPr>
            <p:ph type="title"/>
          </p:nvPr>
        </p:nvSpPr>
        <p:spPr>
          <a:xfrm>
            <a:off x="2208658" y="589296"/>
            <a:ext cx="3734941" cy="1306973"/>
          </a:xfrm>
        </p:spPr>
        <p:txBody>
          <a:bodyPr vert="horz" lIns="91440" tIns="45720" rIns="91440" bIns="45720" rtlCol="0" anchor="b">
            <a:normAutofit/>
          </a:bodyPr>
          <a:lstStyle/>
          <a:p>
            <a:r>
              <a:rPr lang="en-US" dirty="0"/>
              <a:t>iPad Pro 12.9” landscape mode</a:t>
            </a:r>
          </a:p>
        </p:txBody>
      </p:sp>
    </p:spTree>
    <p:extLst>
      <p:ext uri="{BB962C8B-B14F-4D97-AF65-F5344CB8AC3E}">
        <p14:creationId xmlns:p14="http://schemas.microsoft.com/office/powerpoint/2010/main" val="1975397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DA90D89-770A-4C09-978C-9E38FE15649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3B344D7-1AE2-4947-876E-2A526745006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6" name="Rectangle 5">
              <a:extLst>
                <a:ext uri="{FF2B5EF4-FFF2-40B4-BE49-F238E27FC236}">
                  <a16:creationId xmlns:a16="http://schemas.microsoft.com/office/drawing/2014/main" id="{D6633E5C-867B-4E17-9151-FF0FDB122BC6}"/>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2D5EDC2E-587B-4E85-8185-D99B438AB5FA}"/>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996B1479-D8B0-4D98-B382-877F9A3AE6B4}"/>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3B7BA112-C364-4D4C-97F9-A1DC76F1E515}"/>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8B9D9B13-8F5D-41E6-93D6-CDFEB34AB278}"/>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B5720BDB-EA73-4DE9-8A10-11DA3A1AC197}"/>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F1D2313E-4168-41D0-A5B5-2187D1B3339D}"/>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0F1B19F3-A09E-4891-8916-D5F8B0B2A176}"/>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4D61F564-BB90-4A5C-829A-4F984FD6CD96}"/>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3803B77E-8C29-4857-B5C1-B89B01F46E08}"/>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96F39B0-FB50-4957-8F85-2E2CCF6D7E89}"/>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A54B5837-452A-4FC3-A8C8-E275AA92923D}"/>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FDE2A683-C13C-4A7F-935C-4C5279BF5039}"/>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30C5773F-6573-4E1F-B3DC-BB2B01D88D6A}"/>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E280F9F5-EF46-41DF-B672-013B025B96B5}"/>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5876ADD8-345E-4A8D-81CB-0D5C3F76F8B9}"/>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8D2F7216-B310-4AB4-9948-2CF747F77FF9}"/>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D113E940-FD31-4B25-B33F-5B213CC75889}"/>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D6211283-9342-40E7-88F7-14A9028450A7}"/>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B0118661-823B-4754-B0E3-52ACCB8DF846}"/>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263B289D-A43D-47C8-AA8E-40C86C6084AF}"/>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D5A2D8F7-A5A4-4B2E-89AE-F99CC5B057A5}"/>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6847785C-2F02-4845-9257-9DE5E6EDA055}"/>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B83A129-3D7E-44D8-8C6C-9DE73E129BB5}"/>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7E1A9847-AC3D-4B5D-A29A-A93B0C6ABA84}"/>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2450F521-5F68-4148-9905-6232B08F89BB}"/>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8C6F916A-08CA-4F4C-BDBA-0F63A621FE68}"/>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D68FB199-D330-4EF4-94F5-1C07371E874F}"/>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3B67568D-CC47-4BBA-A084-154AEAA8256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C9C25D1A-5E1E-4B22-B8D3-B0F5263921F0}"/>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4D8DB054-D1D3-4C30-B62E-7F2C6A81253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9EB76371-2F16-4BA0-994C-2575FD9336B2}"/>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2B61AF6D-2A6D-4C90-BCCA-CD97F7246FD0}"/>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B35F6DFD-5D34-4BE6-8B2A-0D6CDCE28B9D}"/>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BCB0EEDB-7826-499E-BB87-6D0DD545F0D8}"/>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F16B5CE0-3198-436D-888B-A01A98384453}"/>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B550414A-8DF0-4572-A382-B88DBE0B45ED}"/>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AFB98517-BD8F-45DD-A2BA-52FD61A48AF9}"/>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78C67202-AF18-4690-8000-4C12C4042C35}"/>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AD51A156-6972-43DA-BF32-CA187641B3A2}"/>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id="{B5CE61CC-EBDF-4355-A6C3-D44E62D7849F}"/>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ACB1B7F1-FBEF-48FA-97A7-9FAE7708E99A}"/>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id="{4851370A-7D0E-4B9F-BA8B-B1966748FBBE}"/>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id="{B882F537-DDEB-49AE-BF36-6380A45F03E0}"/>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id="{A53D3CF4-BFB0-4D0B-8471-26ACAFE0A5D8}"/>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id="{13BC2FA8-8256-44BD-9A62-0EE83D6476CE}"/>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id="{90A9C5D2-72E3-4B31-A271-57A883ADC42A}"/>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id="{2A5948D4-F239-4BEA-8E38-76F358E3EE79}"/>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id="{7384B304-194D-400B-B568-5E6DEA885AD8}"/>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id="{B680594F-341A-4C19-BF7F-F6D76386A86E}"/>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id="{4EA6807C-3B8A-43FE-BA1B-8D6D3851FFF7}"/>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id="{BA316439-CB72-49C9-BE80-934799D83898}"/>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6BC7FE05-950C-4A73-B6A9-282B142C799A}"/>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81C014C7-E085-4923-B533-732801FC24AF}"/>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71" name="Round Diagonal Corner Rectangle 6">
            <a:extLst>
              <a:ext uri="{FF2B5EF4-FFF2-40B4-BE49-F238E27FC236}">
                <a16:creationId xmlns:a16="http://schemas.microsoft.com/office/drawing/2014/main" id="{E514B1EB-1EB9-4A85-9C31-C41C1A7CE7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A5847C8D-FE6A-9B40-BE0D-44FA8164014D}"/>
              </a:ext>
            </a:extLst>
          </p:cNvPr>
          <p:cNvPicPr>
            <a:picLocks noChangeAspect="1"/>
          </p:cNvPicPr>
          <p:nvPr/>
        </p:nvPicPr>
        <p:blipFill>
          <a:blip r:embed="rId4"/>
          <a:stretch>
            <a:fillRect/>
          </a:stretch>
        </p:blipFill>
        <p:spPr>
          <a:xfrm>
            <a:off x="7383164" y="1136606"/>
            <a:ext cx="2712047" cy="4577297"/>
          </a:xfrm>
          <a:prstGeom prst="rect">
            <a:avLst/>
          </a:prstGeom>
        </p:spPr>
      </p:pic>
      <p:sp>
        <p:nvSpPr>
          <p:cNvPr id="2" name="Title 1">
            <a:extLst>
              <a:ext uri="{FF2B5EF4-FFF2-40B4-BE49-F238E27FC236}">
                <a16:creationId xmlns:a16="http://schemas.microsoft.com/office/drawing/2014/main" id="{634808D2-55C4-5D41-8AF8-DFB77D5B38C7}"/>
              </a:ext>
            </a:extLst>
          </p:cNvPr>
          <p:cNvSpPr>
            <a:spLocks noGrp="1"/>
          </p:cNvSpPr>
          <p:nvPr>
            <p:ph type="title"/>
          </p:nvPr>
        </p:nvSpPr>
        <p:spPr>
          <a:xfrm>
            <a:off x="1938338" y="406470"/>
            <a:ext cx="4106416" cy="1502917"/>
          </a:xfrm>
        </p:spPr>
        <p:txBody>
          <a:bodyPr vert="horz" lIns="91440" tIns="45720" rIns="91440" bIns="45720" rtlCol="0" anchor="b">
            <a:normAutofit/>
          </a:bodyPr>
          <a:lstStyle/>
          <a:p>
            <a:r>
              <a:rPr lang="en-US" sz="4400" dirty="0"/>
              <a:t>iPhone 8 plus Portrait mode</a:t>
            </a:r>
          </a:p>
        </p:txBody>
      </p:sp>
    </p:spTree>
    <p:extLst>
      <p:ext uri="{BB962C8B-B14F-4D97-AF65-F5344CB8AC3E}">
        <p14:creationId xmlns:p14="http://schemas.microsoft.com/office/powerpoint/2010/main" val="4162703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EDA90D89-770A-4C09-978C-9E38FE15649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3B344D7-1AE2-4947-876E-2A526745006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6" name="Rectangle 5">
              <a:extLst>
                <a:ext uri="{FF2B5EF4-FFF2-40B4-BE49-F238E27FC236}">
                  <a16:creationId xmlns:a16="http://schemas.microsoft.com/office/drawing/2014/main" id="{D6633E5C-867B-4E17-9151-FF0FDB122BC6}"/>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2D5EDC2E-587B-4E85-8185-D99B438AB5FA}"/>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996B1479-D8B0-4D98-B382-877F9A3AE6B4}"/>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3B7BA112-C364-4D4C-97F9-A1DC76F1E515}"/>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8B9D9B13-8F5D-41E6-93D6-CDFEB34AB278}"/>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B5720BDB-EA73-4DE9-8A10-11DA3A1AC197}"/>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F1D2313E-4168-41D0-A5B5-2187D1B3339D}"/>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0F1B19F3-A09E-4891-8916-D5F8B0B2A176}"/>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4D61F564-BB90-4A5C-829A-4F984FD6CD96}"/>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3803B77E-8C29-4857-B5C1-B89B01F46E08}"/>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96F39B0-FB50-4957-8F85-2E2CCF6D7E89}"/>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A54B5837-452A-4FC3-A8C8-E275AA92923D}"/>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FDE2A683-C13C-4A7F-935C-4C5279BF5039}"/>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30C5773F-6573-4E1F-B3DC-BB2B01D88D6A}"/>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E280F9F5-EF46-41DF-B672-013B025B96B5}"/>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5876ADD8-345E-4A8D-81CB-0D5C3F76F8B9}"/>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8D2F7216-B310-4AB4-9948-2CF747F77FF9}"/>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D113E940-FD31-4B25-B33F-5B213CC75889}"/>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D6211283-9342-40E7-88F7-14A9028450A7}"/>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B0118661-823B-4754-B0E3-52ACCB8DF846}"/>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263B289D-A43D-47C8-AA8E-40C86C6084AF}"/>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D5A2D8F7-A5A4-4B2E-89AE-F99CC5B057A5}"/>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6847785C-2F02-4845-9257-9DE5E6EDA055}"/>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B83A129-3D7E-44D8-8C6C-9DE73E129BB5}"/>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7E1A9847-AC3D-4B5D-A29A-A93B0C6ABA84}"/>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2450F521-5F68-4148-9905-6232B08F89BB}"/>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8C6F916A-08CA-4F4C-BDBA-0F63A621FE68}"/>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D68FB199-D330-4EF4-94F5-1C07371E874F}"/>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3B67568D-CC47-4BBA-A084-154AEAA8256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C9C25D1A-5E1E-4B22-B8D3-B0F5263921F0}"/>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4D8DB054-D1D3-4C30-B62E-7F2C6A81253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9EB76371-2F16-4BA0-994C-2575FD9336B2}"/>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2B61AF6D-2A6D-4C90-BCCA-CD97F7246FD0}"/>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B35F6DFD-5D34-4BE6-8B2A-0D6CDCE28B9D}"/>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BCB0EEDB-7826-499E-BB87-6D0DD545F0D8}"/>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F16B5CE0-3198-436D-888B-A01A98384453}"/>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B550414A-8DF0-4572-A382-B88DBE0B45ED}"/>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AFB98517-BD8F-45DD-A2BA-52FD61A48AF9}"/>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78C67202-AF18-4690-8000-4C12C4042C35}"/>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AD51A156-6972-43DA-BF32-CA187641B3A2}"/>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id="{B5CE61CC-EBDF-4355-A6C3-D44E62D7849F}"/>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ACB1B7F1-FBEF-48FA-97A7-9FAE7708E99A}"/>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id="{4851370A-7D0E-4B9F-BA8B-B1966748FBBE}"/>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id="{B882F537-DDEB-49AE-BF36-6380A45F03E0}"/>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id="{A53D3CF4-BFB0-4D0B-8471-26ACAFE0A5D8}"/>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id="{13BC2FA8-8256-44BD-9A62-0EE83D6476CE}"/>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id="{90A9C5D2-72E3-4B31-A271-57A883ADC42A}"/>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id="{2A5948D4-F239-4BEA-8E38-76F358E3EE79}"/>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id="{7384B304-194D-400B-B568-5E6DEA885AD8}"/>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id="{B680594F-341A-4C19-BF7F-F6D76386A86E}"/>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id="{4EA6807C-3B8A-43FE-BA1B-8D6D3851FFF7}"/>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id="{BA316439-CB72-49C9-BE80-934799D83898}"/>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6BC7FE05-950C-4A73-B6A9-282B142C799A}"/>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81C014C7-E085-4923-B533-732801FC24AF}"/>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71" name="Round Diagonal Corner Rectangle 6">
            <a:extLst>
              <a:ext uri="{FF2B5EF4-FFF2-40B4-BE49-F238E27FC236}">
                <a16:creationId xmlns:a16="http://schemas.microsoft.com/office/drawing/2014/main" id="{E514B1EB-1EB9-4A85-9C31-C41C1A7CE7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1D428A4C-7778-7144-A2C1-2C12632356B2}"/>
              </a:ext>
            </a:extLst>
          </p:cNvPr>
          <p:cNvPicPr>
            <a:picLocks noChangeAspect="1"/>
          </p:cNvPicPr>
          <p:nvPr/>
        </p:nvPicPr>
        <p:blipFill>
          <a:blip r:embed="rId4"/>
          <a:stretch>
            <a:fillRect/>
          </a:stretch>
        </p:blipFill>
        <p:spPr>
          <a:xfrm>
            <a:off x="6421396" y="1883923"/>
            <a:ext cx="4635583" cy="3082662"/>
          </a:xfrm>
          <a:prstGeom prst="rect">
            <a:avLst/>
          </a:prstGeom>
        </p:spPr>
      </p:pic>
      <p:sp>
        <p:nvSpPr>
          <p:cNvPr id="2" name="Title 1">
            <a:extLst>
              <a:ext uri="{FF2B5EF4-FFF2-40B4-BE49-F238E27FC236}">
                <a16:creationId xmlns:a16="http://schemas.microsoft.com/office/drawing/2014/main" id="{06CAC62D-80E3-D341-971F-FFAE13EF9F51}"/>
              </a:ext>
            </a:extLst>
          </p:cNvPr>
          <p:cNvSpPr>
            <a:spLocks noGrp="1"/>
          </p:cNvSpPr>
          <p:nvPr>
            <p:ph type="title"/>
          </p:nvPr>
        </p:nvSpPr>
        <p:spPr>
          <a:xfrm>
            <a:off x="1938338" y="581025"/>
            <a:ext cx="4200524" cy="1946275"/>
          </a:xfrm>
        </p:spPr>
        <p:txBody>
          <a:bodyPr vert="horz" lIns="91440" tIns="45720" rIns="91440" bIns="45720" rtlCol="0" anchor="b">
            <a:normAutofit/>
          </a:bodyPr>
          <a:lstStyle/>
          <a:p>
            <a:r>
              <a:rPr lang="en-US" sz="4400" dirty="0"/>
              <a:t>iPhone 8 plus landscape mode</a:t>
            </a:r>
          </a:p>
        </p:txBody>
      </p:sp>
    </p:spTree>
    <p:extLst>
      <p:ext uri="{BB962C8B-B14F-4D97-AF65-F5344CB8AC3E}">
        <p14:creationId xmlns:p14="http://schemas.microsoft.com/office/powerpoint/2010/main" val="3433335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{13CEF046-2BE2-8E4D-835F-C71CF1C17CA3}tf10001122</Template>
  <TotalTime>466</TotalTime>
  <Words>1562</Words>
  <Application>Microsoft Macintosh PowerPoint</Application>
  <PresentationFormat>Widescreen</PresentationFormat>
  <Paragraphs>81</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Trebuchet MS</vt:lpstr>
      <vt:lpstr>Tw Cen MT</vt:lpstr>
      <vt:lpstr>Circuit</vt:lpstr>
      <vt:lpstr>Auto layout in iOS</vt:lpstr>
      <vt:lpstr>Auto layout in iOS</vt:lpstr>
      <vt:lpstr>Auto layout in iOS</vt:lpstr>
      <vt:lpstr>iPhone X Portrait Mode</vt:lpstr>
      <vt:lpstr>iPhone x Landscape mode</vt:lpstr>
      <vt:lpstr>iPad Pro 12.9” Portrait mode</vt:lpstr>
      <vt:lpstr>iPad Pro 12.9” landscape mode</vt:lpstr>
      <vt:lpstr>iPhone 8 plus Portrait mode</vt:lpstr>
      <vt:lpstr>iPhone 8 plus landscape mode</vt:lpstr>
      <vt:lpstr>Auto layout in 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iPhone SE</vt:lpstr>
      <vt:lpstr>iPhone X </vt:lpstr>
      <vt:lpstr>iPhone 8 Plus </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layout in iOS</dc:title>
  <dc:creator>Patrick Hill</dc:creator>
  <cp:lastModifiedBy>Patrick Hill</cp:lastModifiedBy>
  <cp:revision>29</cp:revision>
  <dcterms:created xsi:type="dcterms:W3CDTF">2018-01-21T22:16:15Z</dcterms:created>
  <dcterms:modified xsi:type="dcterms:W3CDTF">2018-01-23T18:48:29Z</dcterms:modified>
</cp:coreProperties>
</file>